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1024" r:id="rId2"/>
    <p:sldId id="1904" r:id="rId3"/>
    <p:sldId id="2220" r:id="rId4"/>
    <p:sldId id="2295" r:id="rId5"/>
    <p:sldId id="2224" r:id="rId6"/>
    <p:sldId id="2233" r:id="rId7"/>
    <p:sldId id="2264" r:id="rId8"/>
    <p:sldId id="2266" r:id="rId9"/>
    <p:sldId id="2267" r:id="rId10"/>
    <p:sldId id="2268" r:id="rId11"/>
    <p:sldId id="2269" r:id="rId12"/>
    <p:sldId id="2100" r:id="rId13"/>
    <p:sldId id="2309" r:id="rId14"/>
    <p:sldId id="2238" r:id="rId15"/>
    <p:sldId id="2240" r:id="rId16"/>
    <p:sldId id="2298" r:id="rId17"/>
    <p:sldId id="2250" r:id="rId18"/>
    <p:sldId id="2251" r:id="rId19"/>
    <p:sldId id="2300" r:id="rId20"/>
    <p:sldId id="2303" r:id="rId21"/>
    <p:sldId id="2307" r:id="rId22"/>
    <p:sldId id="2302" r:id="rId23"/>
    <p:sldId id="2299" r:id="rId24"/>
    <p:sldId id="2292" r:id="rId25"/>
    <p:sldId id="2293" r:id="rId26"/>
    <p:sldId id="2297" r:id="rId27"/>
    <p:sldId id="2311" r:id="rId28"/>
    <p:sldId id="2312" r:id="rId29"/>
    <p:sldId id="2325" r:id="rId30"/>
    <p:sldId id="2326" r:id="rId31"/>
    <p:sldId id="2327" r:id="rId32"/>
    <p:sldId id="2331" r:id="rId33"/>
  </p:sldIdLst>
  <p:sldSz cx="10287000" cy="6858000" type="35mm"/>
  <p:notesSz cx="6985000" cy="9271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CC"/>
    <a:srgbClr val="000000"/>
    <a:srgbClr val="FFFF99"/>
    <a:srgbClr val="FFFFCC"/>
    <a:srgbClr val="FF33CC"/>
    <a:srgbClr val="66FF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80" autoAdjust="0"/>
    <p:restoredTop sz="94625" autoAdjust="0"/>
  </p:normalViewPr>
  <p:slideViewPr>
    <p:cSldViewPr snapToGrid="0">
      <p:cViewPr varScale="1">
        <p:scale>
          <a:sx n="89" d="100"/>
          <a:sy n="89" d="100"/>
        </p:scale>
        <p:origin x="-432" y="-90"/>
      </p:cViewPr>
      <p:guideLst>
        <p:guide orient="horz" pos="2160"/>
        <p:guide pos="3240"/>
      </p:guideLst>
    </p:cSldViewPr>
  </p:slideViewPr>
  <p:outlineViewPr>
    <p:cViewPr>
      <p:scale>
        <a:sx n="33" d="100"/>
        <a:sy n="33" d="100"/>
      </p:scale>
      <p:origin x="0" y="3995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50" d="100"/>
          <a:sy n="50" d="100"/>
        </p:scale>
        <p:origin x="-1926" y="-36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bhoelzer\Desktop\Copy%20of%20CAUTI%20Practices%20by%20year%20national%2005_09%20reminder_stop%20order%20on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54849609316081E-2"/>
          <c:y val="3.9844599844599843E-2"/>
          <c:w val="0.75671403143572569"/>
          <c:h val="0.79395995081034454"/>
        </c:manualLayout>
      </c:layout>
      <c:barChart>
        <c:barDir val="col"/>
        <c:grouping val="clustered"/>
        <c:varyColors val="0"/>
        <c:ser>
          <c:idx val="0"/>
          <c:order val="0"/>
          <c:tx>
            <c:strRef>
              <c:f>Sheet2!$B$1</c:f>
              <c:strCache>
                <c:ptCount val="1"/>
                <c:pt idx="0">
                  <c:v>2005</c:v>
                </c:pt>
              </c:strCache>
            </c:strRef>
          </c:tx>
          <c:spPr>
            <a:solidFill>
              <a:srgbClr val="00B0F0"/>
            </a:solidFill>
            <a:ln>
              <a:solidFill>
                <a:srgbClr val="0033CC"/>
              </a:solidFill>
            </a:ln>
          </c:spPr>
          <c:invertIfNegative val="0"/>
          <c:dPt>
            <c:idx val="0"/>
            <c:invertIfNegative val="0"/>
            <c:bubble3D val="0"/>
            <c:spPr>
              <a:solidFill>
                <a:srgbClr val="0070C0"/>
              </a:solidFill>
              <a:ln>
                <a:solidFill>
                  <a:srgbClr val="0033CC"/>
                </a:solidFill>
              </a:ln>
            </c:spPr>
          </c:dPt>
          <c:dLbls>
            <c:dLbl>
              <c:idx val="0"/>
              <c:layout>
                <c:manualLayout>
                  <c:x val="0"/>
                  <c:y val="-2.7972027972027972E-2"/>
                </c:manualLayout>
              </c:layout>
              <c:tx>
                <c:rich>
                  <a:bodyPr/>
                  <a:lstStyle/>
                  <a:p>
                    <a:r>
                      <a:rPr lang="en-US" dirty="0" smtClean="0"/>
                      <a:t>9%</a:t>
                    </a:r>
                    <a:endParaRPr lang="en-US" dirty="0"/>
                  </a:p>
                </c:rich>
              </c:tx>
              <c:showLegendKey val="0"/>
              <c:showVal val="1"/>
              <c:showCatName val="0"/>
              <c:showSerName val="0"/>
              <c:showPercent val="0"/>
              <c:showBubbleSize val="0"/>
            </c:dLbl>
            <c:dLbl>
              <c:idx val="2"/>
              <c:layout>
                <c:manualLayout>
                  <c:x val="-5.9619907471703387E-17"/>
                  <c:y val="-2.3391812865497075E-2"/>
                </c:manualLayout>
              </c:layout>
              <c:showLegendKey val="0"/>
              <c:showVal val="1"/>
              <c:showCatName val="0"/>
              <c:showSerName val="0"/>
              <c:showPercent val="0"/>
              <c:showBubbleSize val="0"/>
            </c:dLbl>
            <c:dLbl>
              <c:idx val="3"/>
              <c:layout>
                <c:manualLayout>
                  <c:x val="0"/>
                  <c:y val="-2.3391812865497075E-2"/>
                </c:manualLayout>
              </c:layout>
              <c:showLegendKey val="0"/>
              <c:showVal val="1"/>
              <c:showCatName val="0"/>
              <c:showSerName val="0"/>
              <c:showPercent val="0"/>
              <c:showBubbleSize val="0"/>
            </c:dLbl>
            <c:txPr>
              <a:bodyPr/>
              <a:lstStyle/>
              <a:p>
                <a:pPr>
                  <a:defRPr sz="2400"/>
                </a:pPr>
                <a:endParaRPr lang="en-US"/>
              </a:p>
            </c:txPr>
            <c:showLegendKey val="0"/>
            <c:showVal val="1"/>
            <c:showCatName val="0"/>
            <c:showSerName val="0"/>
            <c:showPercent val="0"/>
            <c:showBubbleSize val="0"/>
            <c:showLeaderLines val="0"/>
          </c:dLbls>
          <c:cat>
            <c:strRef>
              <c:f>Sheet2!$A$2</c:f>
              <c:strCache>
                <c:ptCount val="1"/>
                <c:pt idx="0">
                  <c:v>Urinary catheter reminder or stop-order</c:v>
                </c:pt>
              </c:strCache>
            </c:strRef>
          </c:cat>
          <c:val>
            <c:numRef>
              <c:f>Sheet2!$B$2</c:f>
              <c:numCache>
                <c:formatCode>General</c:formatCode>
                <c:ptCount val="1"/>
                <c:pt idx="0">
                  <c:v>9</c:v>
                </c:pt>
              </c:numCache>
            </c:numRef>
          </c:val>
        </c:ser>
        <c:ser>
          <c:idx val="1"/>
          <c:order val="1"/>
          <c:tx>
            <c:strRef>
              <c:f>Sheet2!$C$1</c:f>
              <c:strCache>
                <c:ptCount val="1"/>
                <c:pt idx="0">
                  <c:v>2009</c:v>
                </c:pt>
              </c:strCache>
            </c:strRef>
          </c:tx>
          <c:spPr>
            <a:solidFill>
              <a:srgbClr val="FFFF00"/>
            </a:solidFill>
          </c:spPr>
          <c:invertIfNegative val="0"/>
          <c:dLbls>
            <c:dLbl>
              <c:idx val="0"/>
              <c:layout/>
              <c:tx>
                <c:rich>
                  <a:bodyPr/>
                  <a:lstStyle/>
                  <a:p>
                    <a:r>
                      <a:rPr lang="en-US" smtClean="0"/>
                      <a:t>21%</a:t>
                    </a:r>
                    <a:endParaRPr lang="en-US"/>
                  </a:p>
                </c:rich>
              </c:tx>
              <c:showLegendKey val="0"/>
              <c:showVal val="1"/>
              <c:showCatName val="0"/>
              <c:showSerName val="0"/>
              <c:showPercent val="0"/>
              <c:showBubbleSize val="0"/>
            </c:dLbl>
            <c:txPr>
              <a:bodyPr/>
              <a:lstStyle/>
              <a:p>
                <a:pPr>
                  <a:defRPr sz="2400"/>
                </a:pPr>
                <a:endParaRPr lang="en-US"/>
              </a:p>
            </c:txPr>
            <c:showLegendKey val="0"/>
            <c:showVal val="1"/>
            <c:showCatName val="0"/>
            <c:showSerName val="0"/>
            <c:showPercent val="0"/>
            <c:showBubbleSize val="0"/>
            <c:showLeaderLines val="0"/>
          </c:dLbls>
          <c:cat>
            <c:strRef>
              <c:f>Sheet2!$A$2</c:f>
              <c:strCache>
                <c:ptCount val="1"/>
                <c:pt idx="0">
                  <c:v>Urinary catheter reminder or stop-order</c:v>
                </c:pt>
              </c:strCache>
            </c:strRef>
          </c:cat>
          <c:val>
            <c:numRef>
              <c:f>Sheet2!$C$2</c:f>
              <c:numCache>
                <c:formatCode>General</c:formatCode>
                <c:ptCount val="1"/>
                <c:pt idx="0">
                  <c:v>21</c:v>
                </c:pt>
              </c:numCache>
            </c:numRef>
          </c:val>
        </c:ser>
        <c:dLbls>
          <c:showLegendKey val="0"/>
          <c:showVal val="0"/>
          <c:showCatName val="0"/>
          <c:showSerName val="0"/>
          <c:showPercent val="0"/>
          <c:showBubbleSize val="0"/>
        </c:dLbls>
        <c:gapWidth val="70"/>
        <c:axId val="124285696"/>
        <c:axId val="124287232"/>
      </c:barChart>
      <c:catAx>
        <c:axId val="124285696"/>
        <c:scaling>
          <c:orientation val="minMax"/>
        </c:scaling>
        <c:delete val="0"/>
        <c:axPos val="b"/>
        <c:majorTickMark val="out"/>
        <c:minorTickMark val="none"/>
        <c:tickLblPos val="nextTo"/>
        <c:txPr>
          <a:bodyPr/>
          <a:lstStyle/>
          <a:p>
            <a:pPr>
              <a:defRPr sz="2400"/>
            </a:pPr>
            <a:endParaRPr lang="en-US"/>
          </a:p>
        </c:txPr>
        <c:crossAx val="124287232"/>
        <c:crossesAt val="0"/>
        <c:auto val="1"/>
        <c:lblAlgn val="ctr"/>
        <c:lblOffset val="100"/>
        <c:noMultiLvlLbl val="0"/>
      </c:catAx>
      <c:valAx>
        <c:axId val="124287232"/>
        <c:scaling>
          <c:orientation val="minMax"/>
          <c:max val="100"/>
        </c:scaling>
        <c:delete val="0"/>
        <c:axPos val="l"/>
        <c:majorGridlines>
          <c:spPr>
            <a:ln>
              <a:solidFill>
                <a:schemeClr val="bg2">
                  <a:lumMod val="60000"/>
                  <a:lumOff val="40000"/>
                </a:schemeClr>
              </a:solidFill>
            </a:ln>
          </c:spPr>
        </c:majorGridlines>
        <c:title>
          <c:tx>
            <c:rich>
              <a:bodyPr rot="0" vert="horz"/>
              <a:lstStyle/>
              <a:p>
                <a:pPr>
                  <a:defRPr/>
                </a:pPr>
                <a:r>
                  <a:rPr lang="en-US"/>
                  <a:t>%</a:t>
                </a:r>
              </a:p>
            </c:rich>
          </c:tx>
          <c:layout/>
          <c:overlay val="0"/>
        </c:title>
        <c:numFmt formatCode="General" sourceLinked="1"/>
        <c:majorTickMark val="out"/>
        <c:minorTickMark val="none"/>
        <c:tickLblPos val="nextTo"/>
        <c:crossAx val="124285696"/>
        <c:crosses val="autoZero"/>
        <c:crossBetween val="between"/>
      </c:valAx>
      <c:spPr>
        <a:noFill/>
        <a:ln>
          <a:solidFill>
            <a:schemeClr val="bg2">
              <a:lumMod val="60000"/>
              <a:lumOff val="40000"/>
            </a:schemeClr>
          </a:solidFill>
        </a:ln>
      </c:spPr>
    </c:plotArea>
    <c:legend>
      <c:legendPos val="r"/>
      <c:layout>
        <c:manualLayout>
          <c:xMode val="edge"/>
          <c:yMode val="edge"/>
          <c:x val="0.86287118668570983"/>
          <c:y val="0.13446721407077372"/>
          <c:w val="0.13079769587206158"/>
          <c:h val="0.28668851617719099"/>
        </c:manualLayout>
      </c:layout>
      <c:overlay val="0"/>
      <c:txPr>
        <a:bodyPr/>
        <a:lstStyle/>
        <a:p>
          <a:pPr>
            <a:defRPr sz="1800"/>
          </a:pPr>
          <a:endParaRPr lang="en-US"/>
        </a:p>
      </c:txPr>
    </c:legend>
    <c:plotVisOnly val="1"/>
    <c:dispBlanksAs val="gap"/>
    <c:showDLblsOverMax val="0"/>
  </c:chart>
  <c:spPr>
    <a:solidFill>
      <a:schemeClr val="tx2"/>
    </a:solidFill>
  </c:spPr>
  <c:txPr>
    <a:bodyPr/>
    <a:lstStyle/>
    <a:p>
      <a:pPr>
        <a:defRPr>
          <a:solidFill>
            <a:srgbClr val="000000"/>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CAC17-9126-AB42-86AF-C75EE3206FDF}"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CEF0579F-45E9-E244-8891-E10C193024C1}">
      <dgm:prSet phldrT="[Text]" custT="1"/>
      <dgm:spPr/>
      <dgm:t>
        <a:bodyPr/>
        <a:lstStyle/>
        <a:p>
          <a:r>
            <a:rPr lang="en-US" sz="2000" dirty="0" smtClean="0"/>
            <a:t>CAUTI Physician Champion</a:t>
          </a:r>
          <a:endParaRPr lang="en-US" sz="2000" dirty="0"/>
        </a:p>
      </dgm:t>
    </dgm:pt>
    <dgm:pt modelId="{F29F7D52-0D63-9749-B6F7-A37E60D8A2D7}" type="parTrans" cxnId="{0A2FF516-9838-5848-8BD0-AEFC42F588E2}">
      <dgm:prSet/>
      <dgm:spPr/>
      <dgm:t>
        <a:bodyPr/>
        <a:lstStyle/>
        <a:p>
          <a:endParaRPr lang="en-US"/>
        </a:p>
      </dgm:t>
    </dgm:pt>
    <dgm:pt modelId="{7F153176-DC65-E442-BF3E-E419AF52E479}" type="sibTrans" cxnId="{0A2FF516-9838-5848-8BD0-AEFC42F588E2}">
      <dgm:prSet/>
      <dgm:spPr/>
      <dgm:t>
        <a:bodyPr/>
        <a:lstStyle/>
        <a:p>
          <a:endParaRPr lang="en-US"/>
        </a:p>
      </dgm:t>
    </dgm:pt>
    <dgm:pt modelId="{34FC6C5D-C4E6-8F45-9F72-DD806A69E7F8}">
      <dgm:prSet phldrT="[Text]" custT="1"/>
      <dgm:spPr/>
      <dgm:t>
        <a:bodyPr/>
        <a:lstStyle/>
        <a:p>
          <a:r>
            <a:rPr lang="en-US" sz="1400" dirty="0" smtClean="0"/>
            <a:t>ID specialists/ Hospital Epidemiologist</a:t>
          </a:r>
          <a:endParaRPr lang="en-US" sz="1400" dirty="0"/>
        </a:p>
      </dgm:t>
    </dgm:pt>
    <dgm:pt modelId="{F9FB6862-CBAA-BA48-B205-2C8CEAF14963}" type="parTrans" cxnId="{3E61090D-B6BA-6C4E-98C6-2D06CD174970}">
      <dgm:prSet/>
      <dgm:spPr/>
      <dgm:t>
        <a:bodyPr/>
        <a:lstStyle/>
        <a:p>
          <a:endParaRPr lang="en-US"/>
        </a:p>
      </dgm:t>
    </dgm:pt>
    <dgm:pt modelId="{8AFADFE4-6956-1144-980A-4D2B88091FF9}" type="sibTrans" cxnId="{3E61090D-B6BA-6C4E-98C6-2D06CD174970}">
      <dgm:prSet/>
      <dgm:spPr/>
      <dgm:t>
        <a:bodyPr/>
        <a:lstStyle/>
        <a:p>
          <a:endParaRPr lang="en-US"/>
        </a:p>
      </dgm:t>
    </dgm:pt>
    <dgm:pt modelId="{C911716A-857A-F94A-A58A-35251C1EDB80}">
      <dgm:prSet phldrT="[Text]" custT="1"/>
      <dgm:spPr/>
      <dgm:t>
        <a:bodyPr/>
        <a:lstStyle/>
        <a:p>
          <a:r>
            <a:rPr lang="en-US" sz="1400" dirty="0" smtClean="0"/>
            <a:t>Urologists</a:t>
          </a:r>
          <a:endParaRPr lang="en-US" sz="1400" dirty="0"/>
        </a:p>
      </dgm:t>
    </dgm:pt>
    <dgm:pt modelId="{6B472F6D-57C7-6747-BE95-33FE2DF34010}" type="parTrans" cxnId="{CE7405B1-981E-C44F-814C-F7FB3A660F62}">
      <dgm:prSet/>
      <dgm:spPr/>
      <dgm:t>
        <a:bodyPr/>
        <a:lstStyle/>
        <a:p>
          <a:endParaRPr lang="en-US"/>
        </a:p>
      </dgm:t>
    </dgm:pt>
    <dgm:pt modelId="{0D93CAE1-65AC-F84F-9D3A-E81A56861842}" type="sibTrans" cxnId="{CE7405B1-981E-C44F-814C-F7FB3A660F62}">
      <dgm:prSet/>
      <dgm:spPr/>
      <dgm:t>
        <a:bodyPr/>
        <a:lstStyle/>
        <a:p>
          <a:endParaRPr lang="en-US"/>
        </a:p>
      </dgm:t>
    </dgm:pt>
    <dgm:pt modelId="{CE075D73-3F06-B349-A079-89EB7C4D9F41}">
      <dgm:prSet phldrT="[Text]" custT="1"/>
      <dgm:spPr/>
      <dgm:t>
        <a:bodyPr/>
        <a:lstStyle/>
        <a:p>
          <a:r>
            <a:rPr lang="en-US" sz="1400" dirty="0" smtClean="0"/>
            <a:t>Hospitalists</a:t>
          </a:r>
          <a:endParaRPr lang="en-US" sz="1400" dirty="0"/>
        </a:p>
      </dgm:t>
    </dgm:pt>
    <dgm:pt modelId="{C7EBBB05-8572-274E-9E9F-05B9BBD7A1F5}" type="parTrans" cxnId="{946094D5-CE5A-B54F-BAF3-205EEC2BCD45}">
      <dgm:prSet/>
      <dgm:spPr/>
      <dgm:t>
        <a:bodyPr/>
        <a:lstStyle/>
        <a:p>
          <a:endParaRPr lang="en-US"/>
        </a:p>
      </dgm:t>
    </dgm:pt>
    <dgm:pt modelId="{8EA87054-0051-AA46-8B0E-75391A7939A3}" type="sibTrans" cxnId="{946094D5-CE5A-B54F-BAF3-205EEC2BCD45}">
      <dgm:prSet/>
      <dgm:spPr/>
      <dgm:t>
        <a:bodyPr/>
        <a:lstStyle/>
        <a:p>
          <a:endParaRPr lang="en-US"/>
        </a:p>
      </dgm:t>
    </dgm:pt>
    <dgm:pt modelId="{0B58C401-EB78-F848-8351-4D0BE1CD5956}">
      <dgm:prSet phldrT="[Text]" custT="1"/>
      <dgm:spPr/>
      <dgm:t>
        <a:bodyPr/>
        <a:lstStyle/>
        <a:p>
          <a:r>
            <a:rPr lang="en-US" sz="1400" dirty="0" smtClean="0"/>
            <a:t>Geriatricians</a:t>
          </a:r>
          <a:endParaRPr lang="en-US" sz="1400" dirty="0"/>
        </a:p>
      </dgm:t>
    </dgm:pt>
    <dgm:pt modelId="{3E774164-7F90-1945-8FFE-A1C754F6CE0E}" type="parTrans" cxnId="{2FD674F6-CA85-0344-ACF6-4B920C2DEB06}">
      <dgm:prSet/>
      <dgm:spPr/>
      <dgm:t>
        <a:bodyPr/>
        <a:lstStyle/>
        <a:p>
          <a:endParaRPr lang="en-US"/>
        </a:p>
      </dgm:t>
    </dgm:pt>
    <dgm:pt modelId="{6950F561-0181-3149-8CC4-15AB10947407}" type="sibTrans" cxnId="{2FD674F6-CA85-0344-ACF6-4B920C2DEB06}">
      <dgm:prSet/>
      <dgm:spPr/>
      <dgm:t>
        <a:bodyPr/>
        <a:lstStyle/>
        <a:p>
          <a:endParaRPr lang="en-US"/>
        </a:p>
      </dgm:t>
    </dgm:pt>
    <dgm:pt modelId="{13D98565-BAF8-6649-A2B4-95E65BABE9CC}">
      <dgm:prSet phldrT="[Text]" custT="1"/>
      <dgm:spPr/>
      <dgm:t>
        <a:bodyPr/>
        <a:lstStyle/>
        <a:p>
          <a:r>
            <a:rPr lang="en-US" sz="1400" dirty="0" smtClean="0"/>
            <a:t>Emergency Medicine Physicians</a:t>
          </a:r>
          <a:endParaRPr lang="en-US" sz="1400" dirty="0"/>
        </a:p>
      </dgm:t>
    </dgm:pt>
    <dgm:pt modelId="{6F433B1D-1752-5045-8192-CBAD61BD8504}" type="parTrans" cxnId="{2F48000D-1EB1-574A-9D66-6F636D13E6FC}">
      <dgm:prSet/>
      <dgm:spPr/>
      <dgm:t>
        <a:bodyPr/>
        <a:lstStyle/>
        <a:p>
          <a:endParaRPr lang="en-US"/>
        </a:p>
      </dgm:t>
    </dgm:pt>
    <dgm:pt modelId="{E884DCEB-0EFB-C348-9A65-AC98476E1CE4}" type="sibTrans" cxnId="{2F48000D-1EB1-574A-9D66-6F636D13E6FC}">
      <dgm:prSet/>
      <dgm:spPr/>
      <dgm:t>
        <a:bodyPr/>
        <a:lstStyle/>
        <a:p>
          <a:endParaRPr lang="en-US"/>
        </a:p>
      </dgm:t>
    </dgm:pt>
    <dgm:pt modelId="{9C298D55-3EF0-424C-A676-BF0532D7D753}">
      <dgm:prSet phldrT="[Text]" custT="1"/>
      <dgm:spPr/>
      <dgm:t>
        <a:bodyPr/>
        <a:lstStyle/>
        <a:p>
          <a:r>
            <a:rPr lang="en-US" sz="1400" dirty="0" smtClean="0"/>
            <a:t>Rehabilitation Medicine specialists</a:t>
          </a:r>
          <a:endParaRPr lang="en-US" sz="1400" dirty="0"/>
        </a:p>
      </dgm:t>
    </dgm:pt>
    <dgm:pt modelId="{A5A29C3D-C116-0743-B28B-F4F1CCA940F3}" type="parTrans" cxnId="{89C5A9AC-D3BC-E94D-B499-3D800B96CC1D}">
      <dgm:prSet/>
      <dgm:spPr/>
      <dgm:t>
        <a:bodyPr/>
        <a:lstStyle/>
        <a:p>
          <a:endParaRPr lang="en-US"/>
        </a:p>
      </dgm:t>
    </dgm:pt>
    <dgm:pt modelId="{D685E483-844B-FD47-8640-153A9EE33116}" type="sibTrans" cxnId="{89C5A9AC-D3BC-E94D-B499-3D800B96CC1D}">
      <dgm:prSet/>
      <dgm:spPr/>
      <dgm:t>
        <a:bodyPr/>
        <a:lstStyle/>
        <a:p>
          <a:endParaRPr lang="en-US"/>
        </a:p>
      </dgm:t>
    </dgm:pt>
    <dgm:pt modelId="{0AC3B7E5-A4F8-074B-9D47-4695ED8ECEC0}">
      <dgm:prSet phldrT="[Text]" custT="1"/>
      <dgm:spPr/>
      <dgm:t>
        <a:bodyPr/>
        <a:lstStyle/>
        <a:p>
          <a:r>
            <a:rPr lang="en-US" sz="1400" dirty="0" smtClean="0"/>
            <a:t>Surgeons</a:t>
          </a:r>
          <a:endParaRPr lang="en-US" sz="1400" dirty="0"/>
        </a:p>
      </dgm:t>
    </dgm:pt>
    <dgm:pt modelId="{83867EB5-0D5B-4545-BC18-2792CC14E17C}" type="parTrans" cxnId="{E79721AD-E71A-D345-9D76-A909DD3564CE}">
      <dgm:prSet/>
      <dgm:spPr/>
      <dgm:t>
        <a:bodyPr/>
        <a:lstStyle/>
        <a:p>
          <a:endParaRPr lang="en-US"/>
        </a:p>
      </dgm:t>
    </dgm:pt>
    <dgm:pt modelId="{AC74E0C8-631C-1A40-A31F-0AA596EC3FA8}" type="sibTrans" cxnId="{E79721AD-E71A-D345-9D76-A909DD3564CE}">
      <dgm:prSet/>
      <dgm:spPr/>
      <dgm:t>
        <a:bodyPr/>
        <a:lstStyle/>
        <a:p>
          <a:endParaRPr lang="en-US"/>
        </a:p>
      </dgm:t>
    </dgm:pt>
    <dgm:pt modelId="{79359859-E8EB-B14A-8F0D-DC1612AEA075}">
      <dgm:prSet phldrT="[Text]" custT="1"/>
      <dgm:spPr/>
      <dgm:t>
        <a:bodyPr/>
        <a:lstStyle/>
        <a:p>
          <a:r>
            <a:rPr lang="en-US" sz="1400" dirty="0" err="1" smtClean="0"/>
            <a:t>Intensivists</a:t>
          </a:r>
          <a:endParaRPr lang="en-US" sz="1400" dirty="0"/>
        </a:p>
      </dgm:t>
    </dgm:pt>
    <dgm:pt modelId="{11AA1F64-6AEE-A347-BF8A-FADFAA51C4FC}" type="parTrans" cxnId="{71495892-BF3A-2F4B-AFBC-8F5D1950B501}">
      <dgm:prSet/>
      <dgm:spPr/>
      <dgm:t>
        <a:bodyPr/>
        <a:lstStyle/>
        <a:p>
          <a:endParaRPr lang="en-US"/>
        </a:p>
      </dgm:t>
    </dgm:pt>
    <dgm:pt modelId="{80C563FC-016A-1E4E-9835-1D2D887F7840}" type="sibTrans" cxnId="{71495892-BF3A-2F4B-AFBC-8F5D1950B501}">
      <dgm:prSet/>
      <dgm:spPr/>
      <dgm:t>
        <a:bodyPr/>
        <a:lstStyle/>
        <a:p>
          <a:endParaRPr lang="en-US"/>
        </a:p>
      </dgm:t>
    </dgm:pt>
    <dgm:pt modelId="{3B5005A3-1D87-3D47-B196-8A648F4BDE7A}" type="pres">
      <dgm:prSet presAssocID="{542CAC17-9126-AB42-86AF-C75EE3206FDF}" presName="Name0" presStyleCnt="0">
        <dgm:presLayoutVars>
          <dgm:chMax val="1"/>
          <dgm:dir/>
          <dgm:animLvl val="ctr"/>
          <dgm:resizeHandles val="exact"/>
        </dgm:presLayoutVars>
      </dgm:prSet>
      <dgm:spPr/>
      <dgm:t>
        <a:bodyPr/>
        <a:lstStyle/>
        <a:p>
          <a:endParaRPr lang="en-US"/>
        </a:p>
      </dgm:t>
    </dgm:pt>
    <dgm:pt modelId="{5F9870E1-8B59-7F4B-A8B4-D7E5F1E2D071}" type="pres">
      <dgm:prSet presAssocID="{CEF0579F-45E9-E244-8891-E10C193024C1}" presName="centerShape" presStyleLbl="node0" presStyleIdx="0" presStyleCnt="1" custScaleX="129700"/>
      <dgm:spPr/>
      <dgm:t>
        <a:bodyPr/>
        <a:lstStyle/>
        <a:p>
          <a:endParaRPr lang="en-US"/>
        </a:p>
      </dgm:t>
    </dgm:pt>
    <dgm:pt modelId="{71928656-A75A-574B-9D6A-CAB31B0B0D79}" type="pres">
      <dgm:prSet presAssocID="{34FC6C5D-C4E6-8F45-9F72-DD806A69E7F8}" presName="node" presStyleLbl="node1" presStyleIdx="0" presStyleCnt="8" custScaleX="172124" custScaleY="134055">
        <dgm:presLayoutVars>
          <dgm:bulletEnabled val="1"/>
        </dgm:presLayoutVars>
      </dgm:prSet>
      <dgm:spPr/>
      <dgm:t>
        <a:bodyPr/>
        <a:lstStyle/>
        <a:p>
          <a:endParaRPr lang="en-US"/>
        </a:p>
      </dgm:t>
    </dgm:pt>
    <dgm:pt modelId="{82923BAB-579C-7A40-B24D-846080070E7A}" type="pres">
      <dgm:prSet presAssocID="{34FC6C5D-C4E6-8F45-9F72-DD806A69E7F8}" presName="dummy" presStyleCnt="0"/>
      <dgm:spPr/>
    </dgm:pt>
    <dgm:pt modelId="{F091D80B-E5EB-0241-8004-B7DC9BF9F887}" type="pres">
      <dgm:prSet presAssocID="{8AFADFE4-6956-1144-980A-4D2B88091FF9}" presName="sibTrans" presStyleLbl="sibTrans2D1" presStyleIdx="0" presStyleCnt="8"/>
      <dgm:spPr/>
      <dgm:t>
        <a:bodyPr/>
        <a:lstStyle/>
        <a:p>
          <a:endParaRPr lang="en-US"/>
        </a:p>
      </dgm:t>
    </dgm:pt>
    <dgm:pt modelId="{74A7BFAA-8ED1-9A44-89C2-EA226AB189EC}" type="pres">
      <dgm:prSet presAssocID="{C911716A-857A-F94A-A58A-35251C1EDB80}" presName="node" presStyleLbl="node1" presStyleIdx="1" presStyleCnt="8" custScaleX="124584">
        <dgm:presLayoutVars>
          <dgm:bulletEnabled val="1"/>
        </dgm:presLayoutVars>
      </dgm:prSet>
      <dgm:spPr/>
      <dgm:t>
        <a:bodyPr/>
        <a:lstStyle/>
        <a:p>
          <a:endParaRPr lang="en-US"/>
        </a:p>
      </dgm:t>
    </dgm:pt>
    <dgm:pt modelId="{82F2180E-DE22-B643-AED1-AD2B23FBBCF0}" type="pres">
      <dgm:prSet presAssocID="{C911716A-857A-F94A-A58A-35251C1EDB80}" presName="dummy" presStyleCnt="0"/>
      <dgm:spPr/>
    </dgm:pt>
    <dgm:pt modelId="{5BE020B9-BFB9-054C-9A8E-1EB418AF45B3}" type="pres">
      <dgm:prSet presAssocID="{0D93CAE1-65AC-F84F-9D3A-E81A56861842}" presName="sibTrans" presStyleLbl="sibTrans2D1" presStyleIdx="1" presStyleCnt="8"/>
      <dgm:spPr/>
      <dgm:t>
        <a:bodyPr/>
        <a:lstStyle/>
        <a:p>
          <a:endParaRPr lang="en-US"/>
        </a:p>
      </dgm:t>
    </dgm:pt>
    <dgm:pt modelId="{0B38DBAF-46DA-D04B-951D-EA40981E5147}" type="pres">
      <dgm:prSet presAssocID="{CE075D73-3F06-B349-A079-89EB7C4D9F41}" presName="node" presStyleLbl="node1" presStyleIdx="2" presStyleCnt="8" custScaleX="135619">
        <dgm:presLayoutVars>
          <dgm:bulletEnabled val="1"/>
        </dgm:presLayoutVars>
      </dgm:prSet>
      <dgm:spPr/>
      <dgm:t>
        <a:bodyPr/>
        <a:lstStyle/>
        <a:p>
          <a:endParaRPr lang="en-US"/>
        </a:p>
      </dgm:t>
    </dgm:pt>
    <dgm:pt modelId="{5AB315B8-699B-724B-9117-F6F454E3C462}" type="pres">
      <dgm:prSet presAssocID="{CE075D73-3F06-B349-A079-89EB7C4D9F41}" presName="dummy" presStyleCnt="0"/>
      <dgm:spPr/>
    </dgm:pt>
    <dgm:pt modelId="{09169348-A7C2-B04F-AF8D-7A6801194CC0}" type="pres">
      <dgm:prSet presAssocID="{8EA87054-0051-AA46-8B0E-75391A7939A3}" presName="sibTrans" presStyleLbl="sibTrans2D1" presStyleIdx="2" presStyleCnt="8"/>
      <dgm:spPr/>
      <dgm:t>
        <a:bodyPr/>
        <a:lstStyle/>
        <a:p>
          <a:endParaRPr lang="en-US"/>
        </a:p>
      </dgm:t>
    </dgm:pt>
    <dgm:pt modelId="{F5A1D7DA-16E9-C940-B8EA-424B7B35079A}" type="pres">
      <dgm:prSet presAssocID="{0B58C401-EB78-F848-8351-4D0BE1CD5956}" presName="node" presStyleLbl="node1" presStyleIdx="3" presStyleCnt="8" custScaleX="142393">
        <dgm:presLayoutVars>
          <dgm:bulletEnabled val="1"/>
        </dgm:presLayoutVars>
      </dgm:prSet>
      <dgm:spPr/>
      <dgm:t>
        <a:bodyPr/>
        <a:lstStyle/>
        <a:p>
          <a:endParaRPr lang="en-US"/>
        </a:p>
      </dgm:t>
    </dgm:pt>
    <dgm:pt modelId="{8AFEBBAA-FB30-6D41-BE8B-17B1560A2388}" type="pres">
      <dgm:prSet presAssocID="{0B58C401-EB78-F848-8351-4D0BE1CD5956}" presName="dummy" presStyleCnt="0"/>
      <dgm:spPr/>
    </dgm:pt>
    <dgm:pt modelId="{60B5E741-4299-034D-9AA0-8D057D3F4B80}" type="pres">
      <dgm:prSet presAssocID="{6950F561-0181-3149-8CC4-15AB10947407}" presName="sibTrans" presStyleLbl="sibTrans2D1" presStyleIdx="3" presStyleCnt="8"/>
      <dgm:spPr/>
      <dgm:t>
        <a:bodyPr/>
        <a:lstStyle/>
        <a:p>
          <a:endParaRPr lang="en-US"/>
        </a:p>
      </dgm:t>
    </dgm:pt>
    <dgm:pt modelId="{C67E8EF0-55A8-9B46-A93F-C6A2F5EFBD76}" type="pres">
      <dgm:prSet presAssocID="{9C298D55-3EF0-424C-A676-BF0532D7D753}" presName="node" presStyleLbl="node1" presStyleIdx="4" presStyleCnt="8" custScaleX="156000">
        <dgm:presLayoutVars>
          <dgm:bulletEnabled val="1"/>
        </dgm:presLayoutVars>
      </dgm:prSet>
      <dgm:spPr/>
      <dgm:t>
        <a:bodyPr/>
        <a:lstStyle/>
        <a:p>
          <a:endParaRPr lang="en-US"/>
        </a:p>
      </dgm:t>
    </dgm:pt>
    <dgm:pt modelId="{3D5D7D47-8F7F-6848-8143-C1ADC9985801}" type="pres">
      <dgm:prSet presAssocID="{9C298D55-3EF0-424C-A676-BF0532D7D753}" presName="dummy" presStyleCnt="0"/>
      <dgm:spPr/>
    </dgm:pt>
    <dgm:pt modelId="{5CB48B7F-B53A-A446-97C5-FA289370D759}" type="pres">
      <dgm:prSet presAssocID="{D685E483-844B-FD47-8640-153A9EE33116}" presName="sibTrans" presStyleLbl="sibTrans2D1" presStyleIdx="4" presStyleCnt="8"/>
      <dgm:spPr/>
      <dgm:t>
        <a:bodyPr/>
        <a:lstStyle/>
        <a:p>
          <a:endParaRPr lang="en-US"/>
        </a:p>
      </dgm:t>
    </dgm:pt>
    <dgm:pt modelId="{FFACDB89-34CB-B04C-8380-F5F746ED087B}" type="pres">
      <dgm:prSet presAssocID="{0AC3B7E5-A4F8-074B-9D47-4695ED8ECEC0}" presName="node" presStyleLbl="node1" presStyleIdx="5" presStyleCnt="8" custScaleX="125072">
        <dgm:presLayoutVars>
          <dgm:bulletEnabled val="1"/>
        </dgm:presLayoutVars>
      </dgm:prSet>
      <dgm:spPr/>
      <dgm:t>
        <a:bodyPr/>
        <a:lstStyle/>
        <a:p>
          <a:endParaRPr lang="en-US"/>
        </a:p>
      </dgm:t>
    </dgm:pt>
    <dgm:pt modelId="{39B44678-D73C-E54E-BD40-11528F4F2F9D}" type="pres">
      <dgm:prSet presAssocID="{0AC3B7E5-A4F8-074B-9D47-4695ED8ECEC0}" presName="dummy" presStyleCnt="0"/>
      <dgm:spPr/>
    </dgm:pt>
    <dgm:pt modelId="{6CA1A2CA-D0AE-344A-A132-EDBFB4D5B314}" type="pres">
      <dgm:prSet presAssocID="{AC74E0C8-631C-1A40-A31F-0AA596EC3FA8}" presName="sibTrans" presStyleLbl="sibTrans2D1" presStyleIdx="5" presStyleCnt="8"/>
      <dgm:spPr/>
      <dgm:t>
        <a:bodyPr/>
        <a:lstStyle/>
        <a:p>
          <a:endParaRPr lang="en-US"/>
        </a:p>
      </dgm:t>
    </dgm:pt>
    <dgm:pt modelId="{26028644-8919-9E4B-862C-AE273A761B8D}" type="pres">
      <dgm:prSet presAssocID="{79359859-E8EB-B14A-8F0D-DC1612AEA075}" presName="node" presStyleLbl="node1" presStyleIdx="6" presStyleCnt="8" custScaleX="128680">
        <dgm:presLayoutVars>
          <dgm:bulletEnabled val="1"/>
        </dgm:presLayoutVars>
      </dgm:prSet>
      <dgm:spPr/>
      <dgm:t>
        <a:bodyPr/>
        <a:lstStyle/>
        <a:p>
          <a:endParaRPr lang="en-US"/>
        </a:p>
      </dgm:t>
    </dgm:pt>
    <dgm:pt modelId="{0AECAFB0-50ED-304C-9964-65DD1C1D4A49}" type="pres">
      <dgm:prSet presAssocID="{79359859-E8EB-B14A-8F0D-DC1612AEA075}" presName="dummy" presStyleCnt="0"/>
      <dgm:spPr/>
    </dgm:pt>
    <dgm:pt modelId="{20456037-8517-2E42-834C-7EAD844D2803}" type="pres">
      <dgm:prSet presAssocID="{80C563FC-016A-1E4E-9835-1D2D887F7840}" presName="sibTrans" presStyleLbl="sibTrans2D1" presStyleIdx="6" presStyleCnt="8"/>
      <dgm:spPr/>
      <dgm:t>
        <a:bodyPr/>
        <a:lstStyle/>
        <a:p>
          <a:endParaRPr lang="en-US"/>
        </a:p>
      </dgm:t>
    </dgm:pt>
    <dgm:pt modelId="{C4494D97-5BBA-CA49-B52E-61B7B8697DAA}" type="pres">
      <dgm:prSet presAssocID="{13D98565-BAF8-6649-A2B4-95E65BABE9CC}" presName="node" presStyleLbl="node1" presStyleIdx="7" presStyleCnt="8" custScaleX="156310">
        <dgm:presLayoutVars>
          <dgm:bulletEnabled val="1"/>
        </dgm:presLayoutVars>
      </dgm:prSet>
      <dgm:spPr/>
      <dgm:t>
        <a:bodyPr/>
        <a:lstStyle/>
        <a:p>
          <a:endParaRPr lang="en-US"/>
        </a:p>
      </dgm:t>
    </dgm:pt>
    <dgm:pt modelId="{9BA4FA37-9C6D-5C46-9EA6-284967E80939}" type="pres">
      <dgm:prSet presAssocID="{13D98565-BAF8-6649-A2B4-95E65BABE9CC}" presName="dummy" presStyleCnt="0"/>
      <dgm:spPr/>
    </dgm:pt>
    <dgm:pt modelId="{0EE7F530-F5A4-A14F-93F4-FF9764DA1E20}" type="pres">
      <dgm:prSet presAssocID="{E884DCEB-0EFB-C348-9A65-AC98476E1CE4}" presName="sibTrans" presStyleLbl="sibTrans2D1" presStyleIdx="7" presStyleCnt="8"/>
      <dgm:spPr/>
      <dgm:t>
        <a:bodyPr/>
        <a:lstStyle/>
        <a:p>
          <a:endParaRPr lang="en-US"/>
        </a:p>
      </dgm:t>
    </dgm:pt>
  </dgm:ptLst>
  <dgm:cxnLst>
    <dgm:cxn modelId="{89C5A9AC-D3BC-E94D-B499-3D800B96CC1D}" srcId="{CEF0579F-45E9-E244-8891-E10C193024C1}" destId="{9C298D55-3EF0-424C-A676-BF0532D7D753}" srcOrd="4" destOrd="0" parTransId="{A5A29C3D-C116-0743-B28B-F4F1CCA940F3}" sibTransId="{D685E483-844B-FD47-8640-153A9EE33116}"/>
    <dgm:cxn modelId="{D2FA0615-ACDD-4151-BB70-25627A177D95}" type="presOf" srcId="{D685E483-844B-FD47-8640-153A9EE33116}" destId="{5CB48B7F-B53A-A446-97C5-FA289370D759}" srcOrd="0" destOrd="0" presId="urn:microsoft.com/office/officeart/2005/8/layout/radial6"/>
    <dgm:cxn modelId="{861B853F-5219-4D66-A6F6-EAE44F24A90E}" type="presOf" srcId="{9C298D55-3EF0-424C-A676-BF0532D7D753}" destId="{C67E8EF0-55A8-9B46-A93F-C6A2F5EFBD76}" srcOrd="0" destOrd="0" presId="urn:microsoft.com/office/officeart/2005/8/layout/radial6"/>
    <dgm:cxn modelId="{E91E99C7-A8B4-431B-AE19-3DD1A729FDBC}" type="presOf" srcId="{C911716A-857A-F94A-A58A-35251C1EDB80}" destId="{74A7BFAA-8ED1-9A44-89C2-EA226AB189EC}" srcOrd="0" destOrd="0" presId="urn:microsoft.com/office/officeart/2005/8/layout/radial6"/>
    <dgm:cxn modelId="{47E67A68-1376-4A77-ABC9-2519E45784A3}" type="presOf" srcId="{E884DCEB-0EFB-C348-9A65-AC98476E1CE4}" destId="{0EE7F530-F5A4-A14F-93F4-FF9764DA1E20}" srcOrd="0" destOrd="0" presId="urn:microsoft.com/office/officeart/2005/8/layout/radial6"/>
    <dgm:cxn modelId="{337A26E7-126B-4554-B8CD-6AABA4CF7AB6}" type="presOf" srcId="{CE075D73-3F06-B349-A079-89EB7C4D9F41}" destId="{0B38DBAF-46DA-D04B-951D-EA40981E5147}" srcOrd="0" destOrd="0" presId="urn:microsoft.com/office/officeart/2005/8/layout/radial6"/>
    <dgm:cxn modelId="{2FD674F6-CA85-0344-ACF6-4B920C2DEB06}" srcId="{CEF0579F-45E9-E244-8891-E10C193024C1}" destId="{0B58C401-EB78-F848-8351-4D0BE1CD5956}" srcOrd="3" destOrd="0" parTransId="{3E774164-7F90-1945-8FFE-A1C754F6CE0E}" sibTransId="{6950F561-0181-3149-8CC4-15AB10947407}"/>
    <dgm:cxn modelId="{0EF14B9D-AC3F-4021-8B2E-7C90BEE73EC5}" type="presOf" srcId="{0D93CAE1-65AC-F84F-9D3A-E81A56861842}" destId="{5BE020B9-BFB9-054C-9A8E-1EB418AF45B3}" srcOrd="0" destOrd="0" presId="urn:microsoft.com/office/officeart/2005/8/layout/radial6"/>
    <dgm:cxn modelId="{5B30B513-E888-4B27-90BD-4958F5E3531D}" type="presOf" srcId="{CEF0579F-45E9-E244-8891-E10C193024C1}" destId="{5F9870E1-8B59-7F4B-A8B4-D7E5F1E2D071}" srcOrd="0" destOrd="0" presId="urn:microsoft.com/office/officeart/2005/8/layout/radial6"/>
    <dgm:cxn modelId="{781BDC3C-DDAA-4A48-B760-D5BC5D9F57D1}" type="presOf" srcId="{8AFADFE4-6956-1144-980A-4D2B88091FF9}" destId="{F091D80B-E5EB-0241-8004-B7DC9BF9F887}" srcOrd="0" destOrd="0" presId="urn:microsoft.com/office/officeart/2005/8/layout/radial6"/>
    <dgm:cxn modelId="{3954ED75-752C-47C2-AA05-B22FDD97C371}" type="presOf" srcId="{34FC6C5D-C4E6-8F45-9F72-DD806A69E7F8}" destId="{71928656-A75A-574B-9D6A-CAB31B0B0D79}" srcOrd="0" destOrd="0" presId="urn:microsoft.com/office/officeart/2005/8/layout/radial6"/>
    <dgm:cxn modelId="{F2FE0A82-84E3-4BD8-8686-F1CFE4624AD6}" type="presOf" srcId="{0B58C401-EB78-F848-8351-4D0BE1CD5956}" destId="{F5A1D7DA-16E9-C940-B8EA-424B7B35079A}" srcOrd="0" destOrd="0" presId="urn:microsoft.com/office/officeart/2005/8/layout/radial6"/>
    <dgm:cxn modelId="{3E61090D-B6BA-6C4E-98C6-2D06CD174970}" srcId="{CEF0579F-45E9-E244-8891-E10C193024C1}" destId="{34FC6C5D-C4E6-8F45-9F72-DD806A69E7F8}" srcOrd="0" destOrd="0" parTransId="{F9FB6862-CBAA-BA48-B205-2C8CEAF14963}" sibTransId="{8AFADFE4-6956-1144-980A-4D2B88091FF9}"/>
    <dgm:cxn modelId="{A121E91F-1386-41CD-814D-518BD7F2BB0F}" type="presOf" srcId="{8EA87054-0051-AA46-8B0E-75391A7939A3}" destId="{09169348-A7C2-B04F-AF8D-7A6801194CC0}" srcOrd="0" destOrd="0" presId="urn:microsoft.com/office/officeart/2005/8/layout/radial6"/>
    <dgm:cxn modelId="{DA9070B1-7DB3-4C17-B152-753FF8D50168}" type="presOf" srcId="{13D98565-BAF8-6649-A2B4-95E65BABE9CC}" destId="{C4494D97-5BBA-CA49-B52E-61B7B8697DAA}" srcOrd="0" destOrd="0" presId="urn:microsoft.com/office/officeart/2005/8/layout/radial6"/>
    <dgm:cxn modelId="{E79721AD-E71A-D345-9D76-A909DD3564CE}" srcId="{CEF0579F-45E9-E244-8891-E10C193024C1}" destId="{0AC3B7E5-A4F8-074B-9D47-4695ED8ECEC0}" srcOrd="5" destOrd="0" parTransId="{83867EB5-0D5B-4545-BC18-2792CC14E17C}" sibTransId="{AC74E0C8-631C-1A40-A31F-0AA596EC3FA8}"/>
    <dgm:cxn modelId="{C271C850-9124-45F0-A8DF-604B0130DF5F}" type="presOf" srcId="{6950F561-0181-3149-8CC4-15AB10947407}" destId="{60B5E741-4299-034D-9AA0-8D057D3F4B80}" srcOrd="0" destOrd="0" presId="urn:microsoft.com/office/officeart/2005/8/layout/radial6"/>
    <dgm:cxn modelId="{58A8F8A7-355E-4388-9FB4-2E4B76B04A1F}" type="presOf" srcId="{0AC3B7E5-A4F8-074B-9D47-4695ED8ECEC0}" destId="{FFACDB89-34CB-B04C-8380-F5F746ED087B}" srcOrd="0" destOrd="0" presId="urn:microsoft.com/office/officeart/2005/8/layout/radial6"/>
    <dgm:cxn modelId="{946094D5-CE5A-B54F-BAF3-205EEC2BCD45}" srcId="{CEF0579F-45E9-E244-8891-E10C193024C1}" destId="{CE075D73-3F06-B349-A079-89EB7C4D9F41}" srcOrd="2" destOrd="0" parTransId="{C7EBBB05-8572-274E-9E9F-05B9BBD7A1F5}" sibTransId="{8EA87054-0051-AA46-8B0E-75391A7939A3}"/>
    <dgm:cxn modelId="{2F48000D-1EB1-574A-9D66-6F636D13E6FC}" srcId="{CEF0579F-45E9-E244-8891-E10C193024C1}" destId="{13D98565-BAF8-6649-A2B4-95E65BABE9CC}" srcOrd="7" destOrd="0" parTransId="{6F433B1D-1752-5045-8192-CBAD61BD8504}" sibTransId="{E884DCEB-0EFB-C348-9A65-AC98476E1CE4}"/>
    <dgm:cxn modelId="{94C96E72-1C04-4AF2-AADA-319CE89338A9}" type="presOf" srcId="{542CAC17-9126-AB42-86AF-C75EE3206FDF}" destId="{3B5005A3-1D87-3D47-B196-8A648F4BDE7A}" srcOrd="0" destOrd="0" presId="urn:microsoft.com/office/officeart/2005/8/layout/radial6"/>
    <dgm:cxn modelId="{A0D82828-0908-495F-8667-696650762B68}" type="presOf" srcId="{AC74E0C8-631C-1A40-A31F-0AA596EC3FA8}" destId="{6CA1A2CA-D0AE-344A-A132-EDBFB4D5B314}" srcOrd="0" destOrd="0" presId="urn:microsoft.com/office/officeart/2005/8/layout/radial6"/>
    <dgm:cxn modelId="{CE7405B1-981E-C44F-814C-F7FB3A660F62}" srcId="{CEF0579F-45E9-E244-8891-E10C193024C1}" destId="{C911716A-857A-F94A-A58A-35251C1EDB80}" srcOrd="1" destOrd="0" parTransId="{6B472F6D-57C7-6747-BE95-33FE2DF34010}" sibTransId="{0D93CAE1-65AC-F84F-9D3A-E81A56861842}"/>
    <dgm:cxn modelId="{71495892-BF3A-2F4B-AFBC-8F5D1950B501}" srcId="{CEF0579F-45E9-E244-8891-E10C193024C1}" destId="{79359859-E8EB-B14A-8F0D-DC1612AEA075}" srcOrd="6" destOrd="0" parTransId="{11AA1F64-6AEE-A347-BF8A-FADFAA51C4FC}" sibTransId="{80C563FC-016A-1E4E-9835-1D2D887F7840}"/>
    <dgm:cxn modelId="{2CB8DFD8-7C28-42D5-BEAF-739DDC227341}" type="presOf" srcId="{79359859-E8EB-B14A-8F0D-DC1612AEA075}" destId="{26028644-8919-9E4B-862C-AE273A761B8D}" srcOrd="0" destOrd="0" presId="urn:microsoft.com/office/officeart/2005/8/layout/radial6"/>
    <dgm:cxn modelId="{0A2FF516-9838-5848-8BD0-AEFC42F588E2}" srcId="{542CAC17-9126-AB42-86AF-C75EE3206FDF}" destId="{CEF0579F-45E9-E244-8891-E10C193024C1}" srcOrd="0" destOrd="0" parTransId="{F29F7D52-0D63-9749-B6F7-A37E60D8A2D7}" sibTransId="{7F153176-DC65-E442-BF3E-E419AF52E479}"/>
    <dgm:cxn modelId="{CE28C02F-2DBD-4828-8CE0-D8CF07D13BFD}" type="presOf" srcId="{80C563FC-016A-1E4E-9835-1D2D887F7840}" destId="{20456037-8517-2E42-834C-7EAD844D2803}" srcOrd="0" destOrd="0" presId="urn:microsoft.com/office/officeart/2005/8/layout/radial6"/>
    <dgm:cxn modelId="{C30F7338-C7D1-4E45-9CD4-666F5EB4BC2A}" type="presParOf" srcId="{3B5005A3-1D87-3D47-B196-8A648F4BDE7A}" destId="{5F9870E1-8B59-7F4B-A8B4-D7E5F1E2D071}" srcOrd="0" destOrd="0" presId="urn:microsoft.com/office/officeart/2005/8/layout/radial6"/>
    <dgm:cxn modelId="{18B68898-6EE0-4E94-9CF1-96346994C9AF}" type="presParOf" srcId="{3B5005A3-1D87-3D47-B196-8A648F4BDE7A}" destId="{71928656-A75A-574B-9D6A-CAB31B0B0D79}" srcOrd="1" destOrd="0" presId="urn:microsoft.com/office/officeart/2005/8/layout/radial6"/>
    <dgm:cxn modelId="{C463F6D3-9157-40E2-B88A-928F3EE5A58C}" type="presParOf" srcId="{3B5005A3-1D87-3D47-B196-8A648F4BDE7A}" destId="{82923BAB-579C-7A40-B24D-846080070E7A}" srcOrd="2" destOrd="0" presId="urn:microsoft.com/office/officeart/2005/8/layout/radial6"/>
    <dgm:cxn modelId="{94A392C7-C9BB-447A-A390-6E3A0E879726}" type="presParOf" srcId="{3B5005A3-1D87-3D47-B196-8A648F4BDE7A}" destId="{F091D80B-E5EB-0241-8004-B7DC9BF9F887}" srcOrd="3" destOrd="0" presId="urn:microsoft.com/office/officeart/2005/8/layout/radial6"/>
    <dgm:cxn modelId="{7038BA72-E42C-4960-A3E1-3A4B70C6E896}" type="presParOf" srcId="{3B5005A3-1D87-3D47-B196-8A648F4BDE7A}" destId="{74A7BFAA-8ED1-9A44-89C2-EA226AB189EC}" srcOrd="4" destOrd="0" presId="urn:microsoft.com/office/officeart/2005/8/layout/radial6"/>
    <dgm:cxn modelId="{B2A305C3-47FF-4A8D-92F2-5F3B8FD9EF6E}" type="presParOf" srcId="{3B5005A3-1D87-3D47-B196-8A648F4BDE7A}" destId="{82F2180E-DE22-B643-AED1-AD2B23FBBCF0}" srcOrd="5" destOrd="0" presId="urn:microsoft.com/office/officeart/2005/8/layout/radial6"/>
    <dgm:cxn modelId="{6C156069-167E-4BD8-BD4C-D74FA605914D}" type="presParOf" srcId="{3B5005A3-1D87-3D47-B196-8A648F4BDE7A}" destId="{5BE020B9-BFB9-054C-9A8E-1EB418AF45B3}" srcOrd="6" destOrd="0" presId="urn:microsoft.com/office/officeart/2005/8/layout/radial6"/>
    <dgm:cxn modelId="{1A1A9310-F90B-44B5-A41E-B7FF88F0581F}" type="presParOf" srcId="{3B5005A3-1D87-3D47-B196-8A648F4BDE7A}" destId="{0B38DBAF-46DA-D04B-951D-EA40981E5147}" srcOrd="7" destOrd="0" presId="urn:microsoft.com/office/officeart/2005/8/layout/radial6"/>
    <dgm:cxn modelId="{F640A7DD-9E52-44FD-BDF7-46B1ADEE531F}" type="presParOf" srcId="{3B5005A3-1D87-3D47-B196-8A648F4BDE7A}" destId="{5AB315B8-699B-724B-9117-F6F454E3C462}" srcOrd="8" destOrd="0" presId="urn:microsoft.com/office/officeart/2005/8/layout/radial6"/>
    <dgm:cxn modelId="{2F2DA7ED-930A-4C2F-95CE-2FF150746E75}" type="presParOf" srcId="{3B5005A3-1D87-3D47-B196-8A648F4BDE7A}" destId="{09169348-A7C2-B04F-AF8D-7A6801194CC0}" srcOrd="9" destOrd="0" presId="urn:microsoft.com/office/officeart/2005/8/layout/radial6"/>
    <dgm:cxn modelId="{45EC07EC-5CB9-455B-828E-CE7025A986AC}" type="presParOf" srcId="{3B5005A3-1D87-3D47-B196-8A648F4BDE7A}" destId="{F5A1D7DA-16E9-C940-B8EA-424B7B35079A}" srcOrd="10" destOrd="0" presId="urn:microsoft.com/office/officeart/2005/8/layout/radial6"/>
    <dgm:cxn modelId="{9DBBDA05-2253-46F9-9988-31F7A158AC5B}" type="presParOf" srcId="{3B5005A3-1D87-3D47-B196-8A648F4BDE7A}" destId="{8AFEBBAA-FB30-6D41-BE8B-17B1560A2388}" srcOrd="11" destOrd="0" presId="urn:microsoft.com/office/officeart/2005/8/layout/radial6"/>
    <dgm:cxn modelId="{425F0B57-A19B-405E-8AB9-AD9CA8AB6FD8}" type="presParOf" srcId="{3B5005A3-1D87-3D47-B196-8A648F4BDE7A}" destId="{60B5E741-4299-034D-9AA0-8D057D3F4B80}" srcOrd="12" destOrd="0" presId="urn:microsoft.com/office/officeart/2005/8/layout/radial6"/>
    <dgm:cxn modelId="{F536A09A-481A-496E-8C99-3AEBA01D519E}" type="presParOf" srcId="{3B5005A3-1D87-3D47-B196-8A648F4BDE7A}" destId="{C67E8EF0-55A8-9B46-A93F-C6A2F5EFBD76}" srcOrd="13" destOrd="0" presId="urn:microsoft.com/office/officeart/2005/8/layout/radial6"/>
    <dgm:cxn modelId="{122817F4-3FC2-4D95-A564-0605190580E7}" type="presParOf" srcId="{3B5005A3-1D87-3D47-B196-8A648F4BDE7A}" destId="{3D5D7D47-8F7F-6848-8143-C1ADC9985801}" srcOrd="14" destOrd="0" presId="urn:microsoft.com/office/officeart/2005/8/layout/radial6"/>
    <dgm:cxn modelId="{9F123E7F-4DB8-412D-B766-ED5B9DF58FB9}" type="presParOf" srcId="{3B5005A3-1D87-3D47-B196-8A648F4BDE7A}" destId="{5CB48B7F-B53A-A446-97C5-FA289370D759}" srcOrd="15" destOrd="0" presId="urn:microsoft.com/office/officeart/2005/8/layout/radial6"/>
    <dgm:cxn modelId="{D4FC8F11-EB08-43C7-B90F-3C0081FCB0FD}" type="presParOf" srcId="{3B5005A3-1D87-3D47-B196-8A648F4BDE7A}" destId="{FFACDB89-34CB-B04C-8380-F5F746ED087B}" srcOrd="16" destOrd="0" presId="urn:microsoft.com/office/officeart/2005/8/layout/radial6"/>
    <dgm:cxn modelId="{54C4912D-F037-407A-800C-B58FA8CF3500}" type="presParOf" srcId="{3B5005A3-1D87-3D47-B196-8A648F4BDE7A}" destId="{39B44678-D73C-E54E-BD40-11528F4F2F9D}" srcOrd="17" destOrd="0" presId="urn:microsoft.com/office/officeart/2005/8/layout/radial6"/>
    <dgm:cxn modelId="{6836274E-AEEC-402B-8F7B-E5C15ED58F48}" type="presParOf" srcId="{3B5005A3-1D87-3D47-B196-8A648F4BDE7A}" destId="{6CA1A2CA-D0AE-344A-A132-EDBFB4D5B314}" srcOrd="18" destOrd="0" presId="urn:microsoft.com/office/officeart/2005/8/layout/radial6"/>
    <dgm:cxn modelId="{8A0679A1-1B0F-43AE-BB19-BFC157155599}" type="presParOf" srcId="{3B5005A3-1D87-3D47-B196-8A648F4BDE7A}" destId="{26028644-8919-9E4B-862C-AE273A761B8D}" srcOrd="19" destOrd="0" presId="urn:microsoft.com/office/officeart/2005/8/layout/radial6"/>
    <dgm:cxn modelId="{F397BD27-4DE1-4786-AD55-7A93A98D3D7D}" type="presParOf" srcId="{3B5005A3-1D87-3D47-B196-8A648F4BDE7A}" destId="{0AECAFB0-50ED-304C-9964-65DD1C1D4A49}" srcOrd="20" destOrd="0" presId="urn:microsoft.com/office/officeart/2005/8/layout/radial6"/>
    <dgm:cxn modelId="{A0AACDA3-13EC-46A4-A1B3-586E887B850B}" type="presParOf" srcId="{3B5005A3-1D87-3D47-B196-8A648F4BDE7A}" destId="{20456037-8517-2E42-834C-7EAD844D2803}" srcOrd="21" destOrd="0" presId="urn:microsoft.com/office/officeart/2005/8/layout/radial6"/>
    <dgm:cxn modelId="{822940DD-CBD7-48A8-A048-3583CE7DE7D6}" type="presParOf" srcId="{3B5005A3-1D87-3D47-B196-8A648F4BDE7A}" destId="{C4494D97-5BBA-CA49-B52E-61B7B8697DAA}" srcOrd="22" destOrd="0" presId="urn:microsoft.com/office/officeart/2005/8/layout/radial6"/>
    <dgm:cxn modelId="{02808C36-58E0-47DF-A35C-9AAD0BB4F6DD}" type="presParOf" srcId="{3B5005A3-1D87-3D47-B196-8A648F4BDE7A}" destId="{9BA4FA37-9C6D-5C46-9EA6-284967E80939}" srcOrd="23" destOrd="0" presId="urn:microsoft.com/office/officeart/2005/8/layout/radial6"/>
    <dgm:cxn modelId="{76FACA4B-E55F-4F37-B261-867C94725151}" type="presParOf" srcId="{3B5005A3-1D87-3D47-B196-8A648F4BDE7A}" destId="{0EE7F530-F5A4-A14F-93F4-FF9764DA1E20}"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CAC17-9126-AB42-86AF-C75EE3206FDF}"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CEF0579F-45E9-E244-8891-E10C193024C1}">
      <dgm:prSet phldrT="[Text]" custT="1"/>
      <dgm:spPr/>
      <dgm:t>
        <a:bodyPr/>
        <a:lstStyle/>
        <a:p>
          <a:r>
            <a:rPr lang="en-US" sz="2000" dirty="0" smtClean="0"/>
            <a:t>Nurse (Bedside)Champion</a:t>
          </a:r>
          <a:endParaRPr lang="en-US" sz="2000" dirty="0"/>
        </a:p>
      </dgm:t>
    </dgm:pt>
    <dgm:pt modelId="{F29F7D52-0D63-9749-B6F7-A37E60D8A2D7}" type="parTrans" cxnId="{0A2FF516-9838-5848-8BD0-AEFC42F588E2}">
      <dgm:prSet/>
      <dgm:spPr/>
      <dgm:t>
        <a:bodyPr/>
        <a:lstStyle/>
        <a:p>
          <a:endParaRPr lang="en-US"/>
        </a:p>
      </dgm:t>
    </dgm:pt>
    <dgm:pt modelId="{7F153176-DC65-E442-BF3E-E419AF52E479}" type="sibTrans" cxnId="{0A2FF516-9838-5848-8BD0-AEFC42F588E2}">
      <dgm:prSet/>
      <dgm:spPr/>
      <dgm:t>
        <a:bodyPr/>
        <a:lstStyle/>
        <a:p>
          <a:endParaRPr lang="en-US"/>
        </a:p>
      </dgm:t>
    </dgm:pt>
    <dgm:pt modelId="{34FC6C5D-C4E6-8F45-9F72-DD806A69E7F8}">
      <dgm:prSet phldrT="[Text]" custT="1"/>
      <dgm:spPr/>
      <dgm:t>
        <a:bodyPr/>
        <a:lstStyle/>
        <a:p>
          <a:r>
            <a:rPr lang="en-US" sz="1400" dirty="0" smtClean="0"/>
            <a:t>Infection </a:t>
          </a:r>
          <a:r>
            <a:rPr lang="en-US" sz="1400" dirty="0" err="1" smtClean="0"/>
            <a:t>Preventionists</a:t>
          </a:r>
          <a:endParaRPr lang="en-US" sz="1400" dirty="0"/>
        </a:p>
      </dgm:t>
    </dgm:pt>
    <dgm:pt modelId="{F9FB6862-CBAA-BA48-B205-2C8CEAF14963}" type="parTrans" cxnId="{3E61090D-B6BA-6C4E-98C6-2D06CD174970}">
      <dgm:prSet/>
      <dgm:spPr/>
      <dgm:t>
        <a:bodyPr/>
        <a:lstStyle/>
        <a:p>
          <a:endParaRPr lang="en-US"/>
        </a:p>
      </dgm:t>
    </dgm:pt>
    <dgm:pt modelId="{8AFADFE4-6956-1144-980A-4D2B88091FF9}" type="sibTrans" cxnId="{3E61090D-B6BA-6C4E-98C6-2D06CD174970}">
      <dgm:prSet/>
      <dgm:spPr/>
      <dgm:t>
        <a:bodyPr/>
        <a:lstStyle/>
        <a:p>
          <a:endParaRPr lang="en-US"/>
        </a:p>
      </dgm:t>
    </dgm:pt>
    <dgm:pt modelId="{C911716A-857A-F94A-A58A-35251C1EDB80}">
      <dgm:prSet phldrT="[Text]" custT="1"/>
      <dgm:spPr/>
      <dgm:t>
        <a:bodyPr/>
        <a:lstStyle/>
        <a:p>
          <a:r>
            <a:rPr lang="en-US" sz="1400" dirty="0" smtClean="0"/>
            <a:t>Case Managers</a:t>
          </a:r>
          <a:endParaRPr lang="en-US" sz="1400" dirty="0"/>
        </a:p>
      </dgm:t>
    </dgm:pt>
    <dgm:pt modelId="{6B472F6D-57C7-6747-BE95-33FE2DF34010}" type="parTrans" cxnId="{CE7405B1-981E-C44F-814C-F7FB3A660F62}">
      <dgm:prSet/>
      <dgm:spPr/>
      <dgm:t>
        <a:bodyPr/>
        <a:lstStyle/>
        <a:p>
          <a:endParaRPr lang="en-US"/>
        </a:p>
      </dgm:t>
    </dgm:pt>
    <dgm:pt modelId="{0D93CAE1-65AC-F84F-9D3A-E81A56861842}" type="sibTrans" cxnId="{CE7405B1-981E-C44F-814C-F7FB3A660F62}">
      <dgm:prSet/>
      <dgm:spPr/>
      <dgm:t>
        <a:bodyPr/>
        <a:lstStyle/>
        <a:p>
          <a:endParaRPr lang="en-US"/>
        </a:p>
      </dgm:t>
    </dgm:pt>
    <dgm:pt modelId="{CE075D73-3F06-B349-A079-89EB7C4D9F41}">
      <dgm:prSet phldrT="[Text]" custT="1"/>
      <dgm:spPr/>
      <dgm:t>
        <a:bodyPr/>
        <a:lstStyle/>
        <a:p>
          <a:r>
            <a:rPr lang="en-US" sz="1400" dirty="0" smtClean="0"/>
            <a:t>Nurse Educator/ Manager/DON</a:t>
          </a:r>
          <a:endParaRPr lang="en-US" sz="1400" dirty="0"/>
        </a:p>
      </dgm:t>
    </dgm:pt>
    <dgm:pt modelId="{C7EBBB05-8572-274E-9E9F-05B9BBD7A1F5}" type="parTrans" cxnId="{946094D5-CE5A-B54F-BAF3-205EEC2BCD45}">
      <dgm:prSet/>
      <dgm:spPr/>
      <dgm:t>
        <a:bodyPr/>
        <a:lstStyle/>
        <a:p>
          <a:endParaRPr lang="en-US"/>
        </a:p>
      </dgm:t>
    </dgm:pt>
    <dgm:pt modelId="{8EA87054-0051-AA46-8B0E-75391A7939A3}" type="sibTrans" cxnId="{946094D5-CE5A-B54F-BAF3-205EEC2BCD45}">
      <dgm:prSet/>
      <dgm:spPr/>
      <dgm:t>
        <a:bodyPr/>
        <a:lstStyle/>
        <a:p>
          <a:endParaRPr lang="en-US"/>
        </a:p>
      </dgm:t>
    </dgm:pt>
    <dgm:pt modelId="{0B58C401-EB78-F848-8351-4D0BE1CD5956}">
      <dgm:prSet phldrT="[Text]" custT="1"/>
      <dgm:spPr/>
      <dgm:t>
        <a:bodyPr/>
        <a:lstStyle/>
        <a:p>
          <a:r>
            <a:rPr lang="en-US" sz="1400" dirty="0" smtClean="0"/>
            <a:t>Physical Therapists</a:t>
          </a:r>
          <a:endParaRPr lang="en-US" sz="1400" dirty="0"/>
        </a:p>
      </dgm:t>
    </dgm:pt>
    <dgm:pt modelId="{3E774164-7F90-1945-8FFE-A1C754F6CE0E}" type="parTrans" cxnId="{2FD674F6-CA85-0344-ACF6-4B920C2DEB06}">
      <dgm:prSet/>
      <dgm:spPr/>
      <dgm:t>
        <a:bodyPr/>
        <a:lstStyle/>
        <a:p>
          <a:endParaRPr lang="en-US"/>
        </a:p>
      </dgm:t>
    </dgm:pt>
    <dgm:pt modelId="{6950F561-0181-3149-8CC4-15AB10947407}" type="sibTrans" cxnId="{2FD674F6-CA85-0344-ACF6-4B920C2DEB06}">
      <dgm:prSet/>
      <dgm:spPr/>
      <dgm:t>
        <a:bodyPr/>
        <a:lstStyle/>
        <a:p>
          <a:endParaRPr lang="en-US"/>
        </a:p>
      </dgm:t>
    </dgm:pt>
    <dgm:pt modelId="{13D98565-BAF8-6649-A2B4-95E65BABE9CC}">
      <dgm:prSet phldrT="[Text]" custT="1"/>
      <dgm:spPr/>
      <dgm:t>
        <a:bodyPr/>
        <a:lstStyle/>
        <a:p>
          <a:r>
            <a:rPr lang="en-US" sz="1400" dirty="0" smtClean="0"/>
            <a:t>Emergency Medicine Nurses</a:t>
          </a:r>
          <a:endParaRPr lang="en-US" sz="1400" dirty="0"/>
        </a:p>
      </dgm:t>
    </dgm:pt>
    <dgm:pt modelId="{6F433B1D-1752-5045-8192-CBAD61BD8504}" type="parTrans" cxnId="{2F48000D-1EB1-574A-9D66-6F636D13E6FC}">
      <dgm:prSet/>
      <dgm:spPr/>
      <dgm:t>
        <a:bodyPr/>
        <a:lstStyle/>
        <a:p>
          <a:endParaRPr lang="en-US"/>
        </a:p>
      </dgm:t>
    </dgm:pt>
    <dgm:pt modelId="{E884DCEB-0EFB-C348-9A65-AC98476E1CE4}" type="sibTrans" cxnId="{2F48000D-1EB1-574A-9D66-6F636D13E6FC}">
      <dgm:prSet/>
      <dgm:spPr/>
      <dgm:t>
        <a:bodyPr/>
        <a:lstStyle/>
        <a:p>
          <a:endParaRPr lang="en-US"/>
        </a:p>
      </dgm:t>
    </dgm:pt>
    <dgm:pt modelId="{9C298D55-3EF0-424C-A676-BF0532D7D753}">
      <dgm:prSet phldrT="[Text]" custT="1"/>
      <dgm:spPr/>
      <dgm:t>
        <a:bodyPr/>
        <a:lstStyle/>
        <a:p>
          <a:r>
            <a:rPr lang="en-US" sz="1400" dirty="0" smtClean="0"/>
            <a:t>Intensive Care Nurses</a:t>
          </a:r>
          <a:endParaRPr lang="en-US" sz="1400" dirty="0"/>
        </a:p>
      </dgm:t>
    </dgm:pt>
    <dgm:pt modelId="{A5A29C3D-C116-0743-B28B-F4F1CCA940F3}" type="parTrans" cxnId="{89C5A9AC-D3BC-E94D-B499-3D800B96CC1D}">
      <dgm:prSet/>
      <dgm:spPr/>
      <dgm:t>
        <a:bodyPr/>
        <a:lstStyle/>
        <a:p>
          <a:endParaRPr lang="en-US"/>
        </a:p>
      </dgm:t>
    </dgm:pt>
    <dgm:pt modelId="{D685E483-844B-FD47-8640-153A9EE33116}" type="sibTrans" cxnId="{89C5A9AC-D3BC-E94D-B499-3D800B96CC1D}">
      <dgm:prSet/>
      <dgm:spPr/>
      <dgm:t>
        <a:bodyPr/>
        <a:lstStyle/>
        <a:p>
          <a:endParaRPr lang="en-US"/>
        </a:p>
      </dgm:t>
    </dgm:pt>
    <dgm:pt modelId="{79359859-E8EB-B14A-8F0D-DC1612AEA075}">
      <dgm:prSet phldrT="[Text]" custT="1"/>
      <dgm:spPr/>
      <dgm:t>
        <a:bodyPr/>
        <a:lstStyle/>
        <a:p>
          <a:r>
            <a:rPr lang="en-US" sz="1400" dirty="0" smtClean="0"/>
            <a:t>Wound Care Nurses</a:t>
          </a:r>
          <a:endParaRPr lang="en-US" sz="1400" dirty="0"/>
        </a:p>
      </dgm:t>
    </dgm:pt>
    <dgm:pt modelId="{11AA1F64-6AEE-A347-BF8A-FADFAA51C4FC}" type="parTrans" cxnId="{71495892-BF3A-2F4B-AFBC-8F5D1950B501}">
      <dgm:prSet/>
      <dgm:spPr/>
      <dgm:t>
        <a:bodyPr/>
        <a:lstStyle/>
        <a:p>
          <a:endParaRPr lang="en-US"/>
        </a:p>
      </dgm:t>
    </dgm:pt>
    <dgm:pt modelId="{80C563FC-016A-1E4E-9835-1D2D887F7840}" type="sibTrans" cxnId="{71495892-BF3A-2F4B-AFBC-8F5D1950B501}">
      <dgm:prSet/>
      <dgm:spPr/>
      <dgm:t>
        <a:bodyPr/>
        <a:lstStyle/>
        <a:p>
          <a:endParaRPr lang="en-US"/>
        </a:p>
      </dgm:t>
    </dgm:pt>
    <dgm:pt modelId="{1762C5F2-A4E7-4D49-A1AB-A49895CC8BBD}">
      <dgm:prSet phldrT="[Text]" custT="1"/>
      <dgm:spPr/>
      <dgm:t>
        <a:bodyPr/>
        <a:lstStyle/>
        <a:p>
          <a:r>
            <a:rPr lang="en-US" sz="1400" dirty="0" smtClean="0"/>
            <a:t>Post-operative, Recovery Nurses</a:t>
          </a:r>
          <a:endParaRPr lang="en-US" sz="1400" dirty="0"/>
        </a:p>
      </dgm:t>
    </dgm:pt>
    <dgm:pt modelId="{1DD9D81D-D717-7A49-AC84-731B97B7AF10}" type="parTrans" cxnId="{CC47B3D6-790C-9844-8319-20B1CF6776D5}">
      <dgm:prSet/>
      <dgm:spPr/>
      <dgm:t>
        <a:bodyPr/>
        <a:lstStyle/>
        <a:p>
          <a:endParaRPr lang="en-US"/>
        </a:p>
      </dgm:t>
    </dgm:pt>
    <dgm:pt modelId="{8DEC96AC-15B9-6A48-9CB1-CED5B65EE7BA}" type="sibTrans" cxnId="{CC47B3D6-790C-9844-8319-20B1CF6776D5}">
      <dgm:prSet/>
      <dgm:spPr/>
      <dgm:t>
        <a:bodyPr/>
        <a:lstStyle/>
        <a:p>
          <a:endParaRPr lang="en-US"/>
        </a:p>
      </dgm:t>
    </dgm:pt>
    <dgm:pt modelId="{3B5005A3-1D87-3D47-B196-8A648F4BDE7A}" type="pres">
      <dgm:prSet presAssocID="{542CAC17-9126-AB42-86AF-C75EE3206FDF}" presName="Name0" presStyleCnt="0">
        <dgm:presLayoutVars>
          <dgm:chMax val="1"/>
          <dgm:dir/>
          <dgm:animLvl val="ctr"/>
          <dgm:resizeHandles val="exact"/>
        </dgm:presLayoutVars>
      </dgm:prSet>
      <dgm:spPr/>
      <dgm:t>
        <a:bodyPr/>
        <a:lstStyle/>
        <a:p>
          <a:endParaRPr lang="en-US"/>
        </a:p>
      </dgm:t>
    </dgm:pt>
    <dgm:pt modelId="{5F9870E1-8B59-7F4B-A8B4-D7E5F1E2D071}" type="pres">
      <dgm:prSet presAssocID="{CEF0579F-45E9-E244-8891-E10C193024C1}" presName="centerShape" presStyleLbl="node0" presStyleIdx="0" presStyleCnt="1" custScaleX="119344"/>
      <dgm:spPr/>
      <dgm:t>
        <a:bodyPr/>
        <a:lstStyle/>
        <a:p>
          <a:endParaRPr lang="en-US"/>
        </a:p>
      </dgm:t>
    </dgm:pt>
    <dgm:pt modelId="{71928656-A75A-574B-9D6A-CAB31B0B0D79}" type="pres">
      <dgm:prSet presAssocID="{34FC6C5D-C4E6-8F45-9F72-DD806A69E7F8}" presName="node" presStyleLbl="node1" presStyleIdx="0" presStyleCnt="8" custScaleX="166798" custScaleY="134055">
        <dgm:presLayoutVars>
          <dgm:bulletEnabled val="1"/>
        </dgm:presLayoutVars>
      </dgm:prSet>
      <dgm:spPr/>
      <dgm:t>
        <a:bodyPr/>
        <a:lstStyle/>
        <a:p>
          <a:endParaRPr lang="en-US"/>
        </a:p>
      </dgm:t>
    </dgm:pt>
    <dgm:pt modelId="{82923BAB-579C-7A40-B24D-846080070E7A}" type="pres">
      <dgm:prSet presAssocID="{34FC6C5D-C4E6-8F45-9F72-DD806A69E7F8}" presName="dummy" presStyleCnt="0"/>
      <dgm:spPr/>
    </dgm:pt>
    <dgm:pt modelId="{F091D80B-E5EB-0241-8004-B7DC9BF9F887}" type="pres">
      <dgm:prSet presAssocID="{8AFADFE4-6956-1144-980A-4D2B88091FF9}" presName="sibTrans" presStyleLbl="sibTrans2D1" presStyleIdx="0" presStyleCnt="8"/>
      <dgm:spPr/>
      <dgm:t>
        <a:bodyPr/>
        <a:lstStyle/>
        <a:p>
          <a:endParaRPr lang="en-US"/>
        </a:p>
      </dgm:t>
    </dgm:pt>
    <dgm:pt modelId="{74A7BFAA-8ED1-9A44-89C2-EA226AB189EC}" type="pres">
      <dgm:prSet presAssocID="{C911716A-857A-F94A-A58A-35251C1EDB80}" presName="node" presStyleLbl="node1" presStyleIdx="1" presStyleCnt="8" custScaleX="124584">
        <dgm:presLayoutVars>
          <dgm:bulletEnabled val="1"/>
        </dgm:presLayoutVars>
      </dgm:prSet>
      <dgm:spPr/>
      <dgm:t>
        <a:bodyPr/>
        <a:lstStyle/>
        <a:p>
          <a:endParaRPr lang="en-US"/>
        </a:p>
      </dgm:t>
    </dgm:pt>
    <dgm:pt modelId="{82F2180E-DE22-B643-AED1-AD2B23FBBCF0}" type="pres">
      <dgm:prSet presAssocID="{C911716A-857A-F94A-A58A-35251C1EDB80}" presName="dummy" presStyleCnt="0"/>
      <dgm:spPr/>
    </dgm:pt>
    <dgm:pt modelId="{5BE020B9-BFB9-054C-9A8E-1EB418AF45B3}" type="pres">
      <dgm:prSet presAssocID="{0D93CAE1-65AC-F84F-9D3A-E81A56861842}" presName="sibTrans" presStyleLbl="sibTrans2D1" presStyleIdx="1" presStyleCnt="8"/>
      <dgm:spPr/>
      <dgm:t>
        <a:bodyPr/>
        <a:lstStyle/>
        <a:p>
          <a:endParaRPr lang="en-US"/>
        </a:p>
      </dgm:t>
    </dgm:pt>
    <dgm:pt modelId="{0B38DBAF-46DA-D04B-951D-EA40981E5147}" type="pres">
      <dgm:prSet presAssocID="{CE075D73-3F06-B349-A079-89EB7C4D9F41}" presName="node" presStyleLbl="node1" presStyleIdx="2" presStyleCnt="8" custScaleX="195319">
        <dgm:presLayoutVars>
          <dgm:bulletEnabled val="1"/>
        </dgm:presLayoutVars>
      </dgm:prSet>
      <dgm:spPr/>
      <dgm:t>
        <a:bodyPr/>
        <a:lstStyle/>
        <a:p>
          <a:endParaRPr lang="en-US"/>
        </a:p>
      </dgm:t>
    </dgm:pt>
    <dgm:pt modelId="{5AB315B8-699B-724B-9117-F6F454E3C462}" type="pres">
      <dgm:prSet presAssocID="{CE075D73-3F06-B349-A079-89EB7C4D9F41}" presName="dummy" presStyleCnt="0"/>
      <dgm:spPr/>
    </dgm:pt>
    <dgm:pt modelId="{09169348-A7C2-B04F-AF8D-7A6801194CC0}" type="pres">
      <dgm:prSet presAssocID="{8EA87054-0051-AA46-8B0E-75391A7939A3}" presName="sibTrans" presStyleLbl="sibTrans2D1" presStyleIdx="2" presStyleCnt="8"/>
      <dgm:spPr/>
      <dgm:t>
        <a:bodyPr/>
        <a:lstStyle/>
        <a:p>
          <a:endParaRPr lang="en-US"/>
        </a:p>
      </dgm:t>
    </dgm:pt>
    <dgm:pt modelId="{F5A1D7DA-16E9-C940-B8EA-424B7B35079A}" type="pres">
      <dgm:prSet presAssocID="{0B58C401-EB78-F848-8351-4D0BE1CD5956}" presName="node" presStyleLbl="node1" presStyleIdx="3" presStyleCnt="8" custScaleX="142393">
        <dgm:presLayoutVars>
          <dgm:bulletEnabled val="1"/>
        </dgm:presLayoutVars>
      </dgm:prSet>
      <dgm:spPr/>
      <dgm:t>
        <a:bodyPr/>
        <a:lstStyle/>
        <a:p>
          <a:endParaRPr lang="en-US"/>
        </a:p>
      </dgm:t>
    </dgm:pt>
    <dgm:pt modelId="{8AFEBBAA-FB30-6D41-BE8B-17B1560A2388}" type="pres">
      <dgm:prSet presAssocID="{0B58C401-EB78-F848-8351-4D0BE1CD5956}" presName="dummy" presStyleCnt="0"/>
      <dgm:spPr/>
    </dgm:pt>
    <dgm:pt modelId="{60B5E741-4299-034D-9AA0-8D057D3F4B80}" type="pres">
      <dgm:prSet presAssocID="{6950F561-0181-3149-8CC4-15AB10947407}" presName="sibTrans" presStyleLbl="sibTrans2D1" presStyleIdx="3" presStyleCnt="8"/>
      <dgm:spPr/>
      <dgm:t>
        <a:bodyPr/>
        <a:lstStyle/>
        <a:p>
          <a:endParaRPr lang="en-US"/>
        </a:p>
      </dgm:t>
    </dgm:pt>
    <dgm:pt modelId="{C67E8EF0-55A8-9B46-A93F-C6A2F5EFBD76}" type="pres">
      <dgm:prSet presAssocID="{9C298D55-3EF0-424C-A676-BF0532D7D753}" presName="node" presStyleLbl="node1" presStyleIdx="4" presStyleCnt="8" custScaleX="156000">
        <dgm:presLayoutVars>
          <dgm:bulletEnabled val="1"/>
        </dgm:presLayoutVars>
      </dgm:prSet>
      <dgm:spPr/>
      <dgm:t>
        <a:bodyPr/>
        <a:lstStyle/>
        <a:p>
          <a:endParaRPr lang="en-US"/>
        </a:p>
      </dgm:t>
    </dgm:pt>
    <dgm:pt modelId="{3D5D7D47-8F7F-6848-8143-C1ADC9985801}" type="pres">
      <dgm:prSet presAssocID="{9C298D55-3EF0-424C-A676-BF0532D7D753}" presName="dummy" presStyleCnt="0"/>
      <dgm:spPr/>
    </dgm:pt>
    <dgm:pt modelId="{5CB48B7F-B53A-A446-97C5-FA289370D759}" type="pres">
      <dgm:prSet presAssocID="{D685E483-844B-FD47-8640-153A9EE33116}" presName="sibTrans" presStyleLbl="sibTrans2D1" presStyleIdx="4" presStyleCnt="8"/>
      <dgm:spPr/>
      <dgm:t>
        <a:bodyPr/>
        <a:lstStyle/>
        <a:p>
          <a:endParaRPr lang="en-US"/>
        </a:p>
      </dgm:t>
    </dgm:pt>
    <dgm:pt modelId="{26028644-8919-9E4B-862C-AE273A761B8D}" type="pres">
      <dgm:prSet presAssocID="{79359859-E8EB-B14A-8F0D-DC1612AEA075}" presName="node" presStyleLbl="node1" presStyleIdx="5" presStyleCnt="8" custScaleX="128680">
        <dgm:presLayoutVars>
          <dgm:bulletEnabled val="1"/>
        </dgm:presLayoutVars>
      </dgm:prSet>
      <dgm:spPr/>
      <dgm:t>
        <a:bodyPr/>
        <a:lstStyle/>
        <a:p>
          <a:endParaRPr lang="en-US"/>
        </a:p>
      </dgm:t>
    </dgm:pt>
    <dgm:pt modelId="{0AECAFB0-50ED-304C-9964-65DD1C1D4A49}" type="pres">
      <dgm:prSet presAssocID="{79359859-E8EB-B14A-8F0D-DC1612AEA075}" presName="dummy" presStyleCnt="0"/>
      <dgm:spPr/>
    </dgm:pt>
    <dgm:pt modelId="{20456037-8517-2E42-834C-7EAD844D2803}" type="pres">
      <dgm:prSet presAssocID="{80C563FC-016A-1E4E-9835-1D2D887F7840}" presName="sibTrans" presStyleLbl="sibTrans2D1" presStyleIdx="5" presStyleCnt="8"/>
      <dgm:spPr/>
      <dgm:t>
        <a:bodyPr/>
        <a:lstStyle/>
        <a:p>
          <a:endParaRPr lang="en-US"/>
        </a:p>
      </dgm:t>
    </dgm:pt>
    <dgm:pt modelId="{C4494D97-5BBA-CA49-B52E-61B7B8697DAA}" type="pres">
      <dgm:prSet presAssocID="{13D98565-BAF8-6649-A2B4-95E65BABE9CC}" presName="node" presStyleLbl="node1" presStyleIdx="6" presStyleCnt="8" custScaleX="156310">
        <dgm:presLayoutVars>
          <dgm:bulletEnabled val="1"/>
        </dgm:presLayoutVars>
      </dgm:prSet>
      <dgm:spPr/>
      <dgm:t>
        <a:bodyPr/>
        <a:lstStyle/>
        <a:p>
          <a:endParaRPr lang="en-US"/>
        </a:p>
      </dgm:t>
    </dgm:pt>
    <dgm:pt modelId="{9BA4FA37-9C6D-5C46-9EA6-284967E80939}" type="pres">
      <dgm:prSet presAssocID="{13D98565-BAF8-6649-A2B4-95E65BABE9CC}" presName="dummy" presStyleCnt="0"/>
      <dgm:spPr/>
    </dgm:pt>
    <dgm:pt modelId="{0EE7F530-F5A4-A14F-93F4-FF9764DA1E20}" type="pres">
      <dgm:prSet presAssocID="{E884DCEB-0EFB-C348-9A65-AC98476E1CE4}" presName="sibTrans" presStyleLbl="sibTrans2D1" presStyleIdx="6" presStyleCnt="8"/>
      <dgm:spPr/>
      <dgm:t>
        <a:bodyPr/>
        <a:lstStyle/>
        <a:p>
          <a:endParaRPr lang="en-US"/>
        </a:p>
      </dgm:t>
    </dgm:pt>
    <dgm:pt modelId="{B17795C8-762E-1249-8063-BA5DE6D5DF5C}" type="pres">
      <dgm:prSet presAssocID="{1762C5F2-A4E7-4D49-A1AB-A49895CC8BBD}" presName="node" presStyleLbl="node1" presStyleIdx="7" presStyleCnt="8" custScaleX="158303">
        <dgm:presLayoutVars>
          <dgm:bulletEnabled val="1"/>
        </dgm:presLayoutVars>
      </dgm:prSet>
      <dgm:spPr/>
      <dgm:t>
        <a:bodyPr/>
        <a:lstStyle/>
        <a:p>
          <a:endParaRPr lang="en-US"/>
        </a:p>
      </dgm:t>
    </dgm:pt>
    <dgm:pt modelId="{FA12EB7C-13E0-7740-AD4E-7A0B5B9C7C2F}" type="pres">
      <dgm:prSet presAssocID="{1762C5F2-A4E7-4D49-A1AB-A49895CC8BBD}" presName="dummy" presStyleCnt="0"/>
      <dgm:spPr/>
    </dgm:pt>
    <dgm:pt modelId="{6EAB7E9E-3F3D-F74A-878B-8C93CD765E17}" type="pres">
      <dgm:prSet presAssocID="{8DEC96AC-15B9-6A48-9CB1-CED5B65EE7BA}" presName="sibTrans" presStyleLbl="sibTrans2D1" presStyleIdx="7" presStyleCnt="8"/>
      <dgm:spPr/>
      <dgm:t>
        <a:bodyPr/>
        <a:lstStyle/>
        <a:p>
          <a:endParaRPr lang="en-US"/>
        </a:p>
      </dgm:t>
    </dgm:pt>
  </dgm:ptLst>
  <dgm:cxnLst>
    <dgm:cxn modelId="{89C5A9AC-D3BC-E94D-B499-3D800B96CC1D}" srcId="{CEF0579F-45E9-E244-8891-E10C193024C1}" destId="{9C298D55-3EF0-424C-A676-BF0532D7D753}" srcOrd="4" destOrd="0" parTransId="{A5A29C3D-C116-0743-B28B-F4F1CCA940F3}" sibTransId="{D685E483-844B-FD47-8640-153A9EE33116}"/>
    <dgm:cxn modelId="{CC47B3D6-790C-9844-8319-20B1CF6776D5}" srcId="{CEF0579F-45E9-E244-8891-E10C193024C1}" destId="{1762C5F2-A4E7-4D49-A1AB-A49895CC8BBD}" srcOrd="7" destOrd="0" parTransId="{1DD9D81D-D717-7A49-AC84-731B97B7AF10}" sibTransId="{8DEC96AC-15B9-6A48-9CB1-CED5B65EE7BA}"/>
    <dgm:cxn modelId="{96C922F9-5E57-4EFC-B181-5CAF5C6EAE90}" type="presOf" srcId="{E884DCEB-0EFB-C348-9A65-AC98476E1CE4}" destId="{0EE7F530-F5A4-A14F-93F4-FF9764DA1E20}" srcOrd="0" destOrd="0" presId="urn:microsoft.com/office/officeart/2005/8/layout/radial6"/>
    <dgm:cxn modelId="{2FD674F6-CA85-0344-ACF6-4B920C2DEB06}" srcId="{CEF0579F-45E9-E244-8891-E10C193024C1}" destId="{0B58C401-EB78-F848-8351-4D0BE1CD5956}" srcOrd="3" destOrd="0" parTransId="{3E774164-7F90-1945-8FFE-A1C754F6CE0E}" sibTransId="{6950F561-0181-3149-8CC4-15AB10947407}"/>
    <dgm:cxn modelId="{29294551-020E-4CA8-B204-17A5E056C3AB}" type="presOf" srcId="{79359859-E8EB-B14A-8F0D-DC1612AEA075}" destId="{26028644-8919-9E4B-862C-AE273A761B8D}" srcOrd="0" destOrd="0" presId="urn:microsoft.com/office/officeart/2005/8/layout/radial6"/>
    <dgm:cxn modelId="{660B9B28-F5C7-4782-A853-16A9EB31E012}" type="presOf" srcId="{8EA87054-0051-AA46-8B0E-75391A7939A3}" destId="{09169348-A7C2-B04F-AF8D-7A6801194CC0}" srcOrd="0" destOrd="0" presId="urn:microsoft.com/office/officeart/2005/8/layout/radial6"/>
    <dgm:cxn modelId="{34457B66-EBFB-440C-872E-B897BD9D7BBE}" type="presOf" srcId="{CEF0579F-45E9-E244-8891-E10C193024C1}" destId="{5F9870E1-8B59-7F4B-A8B4-D7E5F1E2D071}" srcOrd="0" destOrd="0" presId="urn:microsoft.com/office/officeart/2005/8/layout/radial6"/>
    <dgm:cxn modelId="{A99E02F0-BA91-419C-BFB1-81B55506CC1C}" type="presOf" srcId="{0D93CAE1-65AC-F84F-9D3A-E81A56861842}" destId="{5BE020B9-BFB9-054C-9A8E-1EB418AF45B3}" srcOrd="0" destOrd="0" presId="urn:microsoft.com/office/officeart/2005/8/layout/radial6"/>
    <dgm:cxn modelId="{3E61090D-B6BA-6C4E-98C6-2D06CD174970}" srcId="{CEF0579F-45E9-E244-8891-E10C193024C1}" destId="{34FC6C5D-C4E6-8F45-9F72-DD806A69E7F8}" srcOrd="0" destOrd="0" parTransId="{F9FB6862-CBAA-BA48-B205-2C8CEAF14963}" sibTransId="{8AFADFE4-6956-1144-980A-4D2B88091FF9}"/>
    <dgm:cxn modelId="{7098DB3C-3ED0-4076-8FCC-F09549018EAA}" type="presOf" srcId="{8DEC96AC-15B9-6A48-9CB1-CED5B65EE7BA}" destId="{6EAB7E9E-3F3D-F74A-878B-8C93CD765E17}" srcOrd="0" destOrd="0" presId="urn:microsoft.com/office/officeart/2005/8/layout/radial6"/>
    <dgm:cxn modelId="{201BC540-4C4D-446D-9564-08504F11A51E}" type="presOf" srcId="{1762C5F2-A4E7-4D49-A1AB-A49895CC8BBD}" destId="{B17795C8-762E-1249-8063-BA5DE6D5DF5C}" srcOrd="0" destOrd="0" presId="urn:microsoft.com/office/officeart/2005/8/layout/radial6"/>
    <dgm:cxn modelId="{ECAA5B21-C8DA-4732-91DE-C7D13CFD94B9}" type="presOf" srcId="{0B58C401-EB78-F848-8351-4D0BE1CD5956}" destId="{F5A1D7DA-16E9-C940-B8EA-424B7B35079A}" srcOrd="0" destOrd="0" presId="urn:microsoft.com/office/officeart/2005/8/layout/radial6"/>
    <dgm:cxn modelId="{A2F3FD7B-84B6-47F6-AE4F-A40637FC7C0E}" type="presOf" srcId="{542CAC17-9126-AB42-86AF-C75EE3206FDF}" destId="{3B5005A3-1D87-3D47-B196-8A648F4BDE7A}" srcOrd="0" destOrd="0" presId="urn:microsoft.com/office/officeart/2005/8/layout/radial6"/>
    <dgm:cxn modelId="{946094D5-CE5A-B54F-BAF3-205EEC2BCD45}" srcId="{CEF0579F-45E9-E244-8891-E10C193024C1}" destId="{CE075D73-3F06-B349-A079-89EB7C4D9F41}" srcOrd="2" destOrd="0" parTransId="{C7EBBB05-8572-274E-9E9F-05B9BBD7A1F5}" sibTransId="{8EA87054-0051-AA46-8B0E-75391A7939A3}"/>
    <dgm:cxn modelId="{C8F28AF3-4629-49D6-8E5B-2CF207A9C1D6}" type="presOf" srcId="{C911716A-857A-F94A-A58A-35251C1EDB80}" destId="{74A7BFAA-8ED1-9A44-89C2-EA226AB189EC}" srcOrd="0" destOrd="0" presId="urn:microsoft.com/office/officeart/2005/8/layout/radial6"/>
    <dgm:cxn modelId="{2F48000D-1EB1-574A-9D66-6F636D13E6FC}" srcId="{CEF0579F-45E9-E244-8891-E10C193024C1}" destId="{13D98565-BAF8-6649-A2B4-95E65BABE9CC}" srcOrd="6" destOrd="0" parTransId="{6F433B1D-1752-5045-8192-CBAD61BD8504}" sibTransId="{E884DCEB-0EFB-C348-9A65-AC98476E1CE4}"/>
    <dgm:cxn modelId="{EB5812DC-6555-40DF-9AFA-5DF003CC4570}" type="presOf" srcId="{8AFADFE4-6956-1144-980A-4D2B88091FF9}" destId="{F091D80B-E5EB-0241-8004-B7DC9BF9F887}" srcOrd="0" destOrd="0" presId="urn:microsoft.com/office/officeart/2005/8/layout/radial6"/>
    <dgm:cxn modelId="{CE7405B1-981E-C44F-814C-F7FB3A660F62}" srcId="{CEF0579F-45E9-E244-8891-E10C193024C1}" destId="{C911716A-857A-F94A-A58A-35251C1EDB80}" srcOrd="1" destOrd="0" parTransId="{6B472F6D-57C7-6747-BE95-33FE2DF34010}" sibTransId="{0D93CAE1-65AC-F84F-9D3A-E81A56861842}"/>
    <dgm:cxn modelId="{87D9E2F1-0C64-4DA3-BB26-D3FB41C1FEA4}" type="presOf" srcId="{34FC6C5D-C4E6-8F45-9F72-DD806A69E7F8}" destId="{71928656-A75A-574B-9D6A-CAB31B0B0D79}" srcOrd="0" destOrd="0" presId="urn:microsoft.com/office/officeart/2005/8/layout/radial6"/>
    <dgm:cxn modelId="{49C5D1E3-17F9-4396-8F89-7EE44AAA2D2D}" type="presOf" srcId="{80C563FC-016A-1E4E-9835-1D2D887F7840}" destId="{20456037-8517-2E42-834C-7EAD844D2803}" srcOrd="0" destOrd="0" presId="urn:microsoft.com/office/officeart/2005/8/layout/radial6"/>
    <dgm:cxn modelId="{71495892-BF3A-2F4B-AFBC-8F5D1950B501}" srcId="{CEF0579F-45E9-E244-8891-E10C193024C1}" destId="{79359859-E8EB-B14A-8F0D-DC1612AEA075}" srcOrd="5" destOrd="0" parTransId="{11AA1F64-6AEE-A347-BF8A-FADFAA51C4FC}" sibTransId="{80C563FC-016A-1E4E-9835-1D2D887F7840}"/>
    <dgm:cxn modelId="{B5016F73-CEE3-4206-A710-84F202948EE1}" type="presOf" srcId="{CE075D73-3F06-B349-A079-89EB7C4D9F41}" destId="{0B38DBAF-46DA-D04B-951D-EA40981E5147}" srcOrd="0" destOrd="0" presId="urn:microsoft.com/office/officeart/2005/8/layout/radial6"/>
    <dgm:cxn modelId="{FB38277A-0816-40FA-81EB-C9E2068D8E28}" type="presOf" srcId="{13D98565-BAF8-6649-A2B4-95E65BABE9CC}" destId="{C4494D97-5BBA-CA49-B52E-61B7B8697DAA}" srcOrd="0" destOrd="0" presId="urn:microsoft.com/office/officeart/2005/8/layout/radial6"/>
    <dgm:cxn modelId="{0A2FF516-9838-5848-8BD0-AEFC42F588E2}" srcId="{542CAC17-9126-AB42-86AF-C75EE3206FDF}" destId="{CEF0579F-45E9-E244-8891-E10C193024C1}" srcOrd="0" destOrd="0" parTransId="{F29F7D52-0D63-9749-B6F7-A37E60D8A2D7}" sibTransId="{7F153176-DC65-E442-BF3E-E419AF52E479}"/>
    <dgm:cxn modelId="{4A12A4EB-A4B9-479A-A88F-4FEA7F64D4EF}" type="presOf" srcId="{9C298D55-3EF0-424C-A676-BF0532D7D753}" destId="{C67E8EF0-55A8-9B46-A93F-C6A2F5EFBD76}" srcOrd="0" destOrd="0" presId="urn:microsoft.com/office/officeart/2005/8/layout/radial6"/>
    <dgm:cxn modelId="{16A0A55C-75A9-4512-A71B-EA198F9FA6E5}" type="presOf" srcId="{6950F561-0181-3149-8CC4-15AB10947407}" destId="{60B5E741-4299-034D-9AA0-8D057D3F4B80}" srcOrd="0" destOrd="0" presId="urn:microsoft.com/office/officeart/2005/8/layout/radial6"/>
    <dgm:cxn modelId="{AB44355E-168E-4B05-803C-CE60B0C30EA0}" type="presOf" srcId="{D685E483-844B-FD47-8640-153A9EE33116}" destId="{5CB48B7F-B53A-A446-97C5-FA289370D759}" srcOrd="0" destOrd="0" presId="urn:microsoft.com/office/officeart/2005/8/layout/radial6"/>
    <dgm:cxn modelId="{622BEEE0-8FF6-4D5E-90FB-6339EF530E10}" type="presParOf" srcId="{3B5005A3-1D87-3D47-B196-8A648F4BDE7A}" destId="{5F9870E1-8B59-7F4B-A8B4-D7E5F1E2D071}" srcOrd="0" destOrd="0" presId="urn:microsoft.com/office/officeart/2005/8/layout/radial6"/>
    <dgm:cxn modelId="{34AD0CA1-B99F-48E0-B1A1-6807C8D3774B}" type="presParOf" srcId="{3B5005A3-1D87-3D47-B196-8A648F4BDE7A}" destId="{71928656-A75A-574B-9D6A-CAB31B0B0D79}" srcOrd="1" destOrd="0" presId="urn:microsoft.com/office/officeart/2005/8/layout/radial6"/>
    <dgm:cxn modelId="{D302AB96-8F04-49CA-9945-7BA2801E35CA}" type="presParOf" srcId="{3B5005A3-1D87-3D47-B196-8A648F4BDE7A}" destId="{82923BAB-579C-7A40-B24D-846080070E7A}" srcOrd="2" destOrd="0" presId="urn:microsoft.com/office/officeart/2005/8/layout/radial6"/>
    <dgm:cxn modelId="{DA22CE59-FEBA-4F52-B407-1900084F680E}" type="presParOf" srcId="{3B5005A3-1D87-3D47-B196-8A648F4BDE7A}" destId="{F091D80B-E5EB-0241-8004-B7DC9BF9F887}" srcOrd="3" destOrd="0" presId="urn:microsoft.com/office/officeart/2005/8/layout/radial6"/>
    <dgm:cxn modelId="{8627BB27-A439-424D-9A32-3FC9C53CF668}" type="presParOf" srcId="{3B5005A3-1D87-3D47-B196-8A648F4BDE7A}" destId="{74A7BFAA-8ED1-9A44-89C2-EA226AB189EC}" srcOrd="4" destOrd="0" presId="urn:microsoft.com/office/officeart/2005/8/layout/radial6"/>
    <dgm:cxn modelId="{38505F5F-7C84-4EF1-AB09-BB683BD22783}" type="presParOf" srcId="{3B5005A3-1D87-3D47-B196-8A648F4BDE7A}" destId="{82F2180E-DE22-B643-AED1-AD2B23FBBCF0}" srcOrd="5" destOrd="0" presId="urn:microsoft.com/office/officeart/2005/8/layout/radial6"/>
    <dgm:cxn modelId="{F9ECB8E1-605A-4D84-A318-01B671F6F535}" type="presParOf" srcId="{3B5005A3-1D87-3D47-B196-8A648F4BDE7A}" destId="{5BE020B9-BFB9-054C-9A8E-1EB418AF45B3}" srcOrd="6" destOrd="0" presId="urn:microsoft.com/office/officeart/2005/8/layout/radial6"/>
    <dgm:cxn modelId="{D30D9AEE-B140-4E91-8F9A-82D22B34C962}" type="presParOf" srcId="{3B5005A3-1D87-3D47-B196-8A648F4BDE7A}" destId="{0B38DBAF-46DA-D04B-951D-EA40981E5147}" srcOrd="7" destOrd="0" presId="urn:microsoft.com/office/officeart/2005/8/layout/radial6"/>
    <dgm:cxn modelId="{C11EE3CB-D6E7-4D77-82AE-6C825D2374A6}" type="presParOf" srcId="{3B5005A3-1D87-3D47-B196-8A648F4BDE7A}" destId="{5AB315B8-699B-724B-9117-F6F454E3C462}" srcOrd="8" destOrd="0" presId="urn:microsoft.com/office/officeart/2005/8/layout/radial6"/>
    <dgm:cxn modelId="{A1B8599A-A38E-47C3-A19A-96EB616F5E34}" type="presParOf" srcId="{3B5005A3-1D87-3D47-B196-8A648F4BDE7A}" destId="{09169348-A7C2-B04F-AF8D-7A6801194CC0}" srcOrd="9" destOrd="0" presId="urn:microsoft.com/office/officeart/2005/8/layout/radial6"/>
    <dgm:cxn modelId="{85FF00A0-0964-4FD7-8717-AD129C5D3A9B}" type="presParOf" srcId="{3B5005A3-1D87-3D47-B196-8A648F4BDE7A}" destId="{F5A1D7DA-16E9-C940-B8EA-424B7B35079A}" srcOrd="10" destOrd="0" presId="urn:microsoft.com/office/officeart/2005/8/layout/radial6"/>
    <dgm:cxn modelId="{62595A12-1ECF-4806-82CF-E02DDC703597}" type="presParOf" srcId="{3B5005A3-1D87-3D47-B196-8A648F4BDE7A}" destId="{8AFEBBAA-FB30-6D41-BE8B-17B1560A2388}" srcOrd="11" destOrd="0" presId="urn:microsoft.com/office/officeart/2005/8/layout/radial6"/>
    <dgm:cxn modelId="{E1568793-31DE-4298-81DF-063113C5CD50}" type="presParOf" srcId="{3B5005A3-1D87-3D47-B196-8A648F4BDE7A}" destId="{60B5E741-4299-034D-9AA0-8D057D3F4B80}" srcOrd="12" destOrd="0" presId="urn:microsoft.com/office/officeart/2005/8/layout/radial6"/>
    <dgm:cxn modelId="{615B29FF-5CAD-44DC-BBF1-07B948851D0A}" type="presParOf" srcId="{3B5005A3-1D87-3D47-B196-8A648F4BDE7A}" destId="{C67E8EF0-55A8-9B46-A93F-C6A2F5EFBD76}" srcOrd="13" destOrd="0" presId="urn:microsoft.com/office/officeart/2005/8/layout/radial6"/>
    <dgm:cxn modelId="{1F4AC2CC-8BBB-48D4-823E-A260957C049C}" type="presParOf" srcId="{3B5005A3-1D87-3D47-B196-8A648F4BDE7A}" destId="{3D5D7D47-8F7F-6848-8143-C1ADC9985801}" srcOrd="14" destOrd="0" presId="urn:microsoft.com/office/officeart/2005/8/layout/radial6"/>
    <dgm:cxn modelId="{9EFFF5D3-34C2-4246-9E2F-86A004F5C70B}" type="presParOf" srcId="{3B5005A3-1D87-3D47-B196-8A648F4BDE7A}" destId="{5CB48B7F-B53A-A446-97C5-FA289370D759}" srcOrd="15" destOrd="0" presId="urn:microsoft.com/office/officeart/2005/8/layout/radial6"/>
    <dgm:cxn modelId="{894A5FDB-4147-436A-B300-6FB5C9FDBC83}" type="presParOf" srcId="{3B5005A3-1D87-3D47-B196-8A648F4BDE7A}" destId="{26028644-8919-9E4B-862C-AE273A761B8D}" srcOrd="16" destOrd="0" presId="urn:microsoft.com/office/officeart/2005/8/layout/radial6"/>
    <dgm:cxn modelId="{BF29CFE6-2E92-4C7E-AC46-E655289B200D}" type="presParOf" srcId="{3B5005A3-1D87-3D47-B196-8A648F4BDE7A}" destId="{0AECAFB0-50ED-304C-9964-65DD1C1D4A49}" srcOrd="17" destOrd="0" presId="urn:microsoft.com/office/officeart/2005/8/layout/radial6"/>
    <dgm:cxn modelId="{10D8644F-7005-409F-A1F6-B5F10B9D9C64}" type="presParOf" srcId="{3B5005A3-1D87-3D47-B196-8A648F4BDE7A}" destId="{20456037-8517-2E42-834C-7EAD844D2803}" srcOrd="18" destOrd="0" presId="urn:microsoft.com/office/officeart/2005/8/layout/radial6"/>
    <dgm:cxn modelId="{331CAF11-3573-492F-806D-B53E0716D925}" type="presParOf" srcId="{3B5005A3-1D87-3D47-B196-8A648F4BDE7A}" destId="{C4494D97-5BBA-CA49-B52E-61B7B8697DAA}" srcOrd="19" destOrd="0" presId="urn:microsoft.com/office/officeart/2005/8/layout/radial6"/>
    <dgm:cxn modelId="{CFC450A9-9D06-403C-86F8-47FD8E55473C}" type="presParOf" srcId="{3B5005A3-1D87-3D47-B196-8A648F4BDE7A}" destId="{9BA4FA37-9C6D-5C46-9EA6-284967E80939}" srcOrd="20" destOrd="0" presId="urn:microsoft.com/office/officeart/2005/8/layout/radial6"/>
    <dgm:cxn modelId="{80B8F229-7292-40B8-9C0F-72193D9E13FB}" type="presParOf" srcId="{3B5005A3-1D87-3D47-B196-8A648F4BDE7A}" destId="{0EE7F530-F5A4-A14F-93F4-FF9764DA1E20}" srcOrd="21" destOrd="0" presId="urn:microsoft.com/office/officeart/2005/8/layout/radial6"/>
    <dgm:cxn modelId="{A64E1637-0C19-47D4-A292-40C23342C30B}" type="presParOf" srcId="{3B5005A3-1D87-3D47-B196-8A648F4BDE7A}" destId="{B17795C8-762E-1249-8063-BA5DE6D5DF5C}" srcOrd="22" destOrd="0" presId="urn:microsoft.com/office/officeart/2005/8/layout/radial6"/>
    <dgm:cxn modelId="{B5D26AAE-C5FC-48A7-B23A-E3DA2274F3C8}" type="presParOf" srcId="{3B5005A3-1D87-3D47-B196-8A648F4BDE7A}" destId="{FA12EB7C-13E0-7740-AD4E-7A0B5B9C7C2F}" srcOrd="23" destOrd="0" presId="urn:microsoft.com/office/officeart/2005/8/layout/radial6"/>
    <dgm:cxn modelId="{07E74820-CD27-4C18-AAEC-D35BF5FE8371}" type="presParOf" srcId="{3B5005A3-1D87-3D47-B196-8A648F4BDE7A}" destId="{6EAB7E9E-3F3D-F74A-878B-8C93CD765E17}"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7F530-F5A4-A14F-93F4-FF9764DA1E20}">
      <dsp:nvSpPr>
        <dsp:cNvPr id="0" name=""/>
        <dsp:cNvSpPr/>
      </dsp:nvSpPr>
      <dsp:spPr>
        <a:xfrm>
          <a:off x="2365377" y="601419"/>
          <a:ext cx="4597679" cy="4597679"/>
        </a:xfrm>
        <a:prstGeom prst="blockArc">
          <a:avLst>
            <a:gd name="adj1" fmla="val 13500000"/>
            <a:gd name="adj2" fmla="val 16200000"/>
            <a:gd name="adj3" fmla="val 342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456037-8517-2E42-834C-7EAD844D2803}">
      <dsp:nvSpPr>
        <dsp:cNvPr id="0" name=""/>
        <dsp:cNvSpPr/>
      </dsp:nvSpPr>
      <dsp:spPr>
        <a:xfrm>
          <a:off x="2365377" y="601419"/>
          <a:ext cx="4597679" cy="4597679"/>
        </a:xfrm>
        <a:prstGeom prst="blockArc">
          <a:avLst>
            <a:gd name="adj1" fmla="val 10800000"/>
            <a:gd name="adj2" fmla="val 13500000"/>
            <a:gd name="adj3" fmla="val 342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A1A2CA-D0AE-344A-A132-EDBFB4D5B314}">
      <dsp:nvSpPr>
        <dsp:cNvPr id="0" name=""/>
        <dsp:cNvSpPr/>
      </dsp:nvSpPr>
      <dsp:spPr>
        <a:xfrm>
          <a:off x="2365377" y="601419"/>
          <a:ext cx="4597679" cy="4597679"/>
        </a:xfrm>
        <a:prstGeom prst="blockArc">
          <a:avLst>
            <a:gd name="adj1" fmla="val 8100000"/>
            <a:gd name="adj2" fmla="val 10800000"/>
            <a:gd name="adj3" fmla="val 342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B48B7F-B53A-A446-97C5-FA289370D759}">
      <dsp:nvSpPr>
        <dsp:cNvPr id="0" name=""/>
        <dsp:cNvSpPr/>
      </dsp:nvSpPr>
      <dsp:spPr>
        <a:xfrm>
          <a:off x="2365377" y="601419"/>
          <a:ext cx="4597679" cy="4597679"/>
        </a:xfrm>
        <a:prstGeom prst="blockArc">
          <a:avLst>
            <a:gd name="adj1" fmla="val 5400000"/>
            <a:gd name="adj2" fmla="val 8100000"/>
            <a:gd name="adj3" fmla="val 342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B5E741-4299-034D-9AA0-8D057D3F4B80}">
      <dsp:nvSpPr>
        <dsp:cNvPr id="0" name=""/>
        <dsp:cNvSpPr/>
      </dsp:nvSpPr>
      <dsp:spPr>
        <a:xfrm>
          <a:off x="2365377" y="601419"/>
          <a:ext cx="4597679" cy="4597679"/>
        </a:xfrm>
        <a:prstGeom prst="blockArc">
          <a:avLst>
            <a:gd name="adj1" fmla="val 2700000"/>
            <a:gd name="adj2" fmla="val 5400000"/>
            <a:gd name="adj3" fmla="val 342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169348-A7C2-B04F-AF8D-7A6801194CC0}">
      <dsp:nvSpPr>
        <dsp:cNvPr id="0" name=""/>
        <dsp:cNvSpPr/>
      </dsp:nvSpPr>
      <dsp:spPr>
        <a:xfrm>
          <a:off x="2365377" y="601419"/>
          <a:ext cx="4597679" cy="4597679"/>
        </a:xfrm>
        <a:prstGeom prst="blockArc">
          <a:avLst>
            <a:gd name="adj1" fmla="val 0"/>
            <a:gd name="adj2" fmla="val 2700000"/>
            <a:gd name="adj3" fmla="val 342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E020B9-BFB9-054C-9A8E-1EB418AF45B3}">
      <dsp:nvSpPr>
        <dsp:cNvPr id="0" name=""/>
        <dsp:cNvSpPr/>
      </dsp:nvSpPr>
      <dsp:spPr>
        <a:xfrm>
          <a:off x="2365377" y="601419"/>
          <a:ext cx="4597679" cy="4597679"/>
        </a:xfrm>
        <a:prstGeom prst="blockArc">
          <a:avLst>
            <a:gd name="adj1" fmla="val 18900000"/>
            <a:gd name="adj2" fmla="val 0"/>
            <a:gd name="adj3" fmla="val 342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91D80B-E5EB-0241-8004-B7DC9BF9F887}">
      <dsp:nvSpPr>
        <dsp:cNvPr id="0" name=""/>
        <dsp:cNvSpPr/>
      </dsp:nvSpPr>
      <dsp:spPr>
        <a:xfrm>
          <a:off x="2365377" y="601419"/>
          <a:ext cx="4597679" cy="4597679"/>
        </a:xfrm>
        <a:prstGeom prst="blockArc">
          <a:avLst>
            <a:gd name="adj1" fmla="val 16200000"/>
            <a:gd name="adj2" fmla="val 18900000"/>
            <a:gd name="adj3" fmla="val 342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9870E1-8B59-7F4B-A8B4-D7E5F1E2D071}">
      <dsp:nvSpPr>
        <dsp:cNvPr id="0" name=""/>
        <dsp:cNvSpPr/>
      </dsp:nvSpPr>
      <dsp:spPr>
        <a:xfrm>
          <a:off x="3649886" y="2118199"/>
          <a:ext cx="2028662" cy="15641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CAUTI Physician Champion</a:t>
          </a:r>
          <a:endParaRPr lang="en-US" sz="2000" kern="1200" dirty="0"/>
        </a:p>
      </dsp:txBody>
      <dsp:txXfrm>
        <a:off x="3946977" y="2347259"/>
        <a:ext cx="1434480" cy="1105999"/>
      </dsp:txXfrm>
    </dsp:sp>
    <dsp:sp modelId="{71928656-A75A-574B-9D6A-CAB31B0B0D79}">
      <dsp:nvSpPr>
        <dsp:cNvPr id="0" name=""/>
        <dsp:cNvSpPr/>
      </dsp:nvSpPr>
      <dsp:spPr>
        <a:xfrm>
          <a:off x="3721938" y="-93037"/>
          <a:ext cx="1884557" cy="14677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ID specialists/ Hospital Epidemiologist</a:t>
          </a:r>
          <a:endParaRPr lang="en-US" sz="1400" kern="1200" dirty="0"/>
        </a:p>
      </dsp:txBody>
      <dsp:txXfrm>
        <a:off x="3997925" y="121909"/>
        <a:ext cx="1332583" cy="1037854"/>
      </dsp:txXfrm>
    </dsp:sp>
    <dsp:sp modelId="{74A7BFAA-8ED1-9A44-89C2-EA226AB189EC}">
      <dsp:nvSpPr>
        <dsp:cNvPr id="0" name=""/>
        <dsp:cNvSpPr/>
      </dsp:nvSpPr>
      <dsp:spPr>
        <a:xfrm>
          <a:off x="5579846" y="755163"/>
          <a:ext cx="1364049" cy="1094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Urologists</a:t>
          </a:r>
          <a:endParaRPr lang="en-US" sz="1400" kern="1200" dirty="0"/>
        </a:p>
      </dsp:txBody>
      <dsp:txXfrm>
        <a:off x="5779606" y="915505"/>
        <a:ext cx="964529" cy="774199"/>
      </dsp:txXfrm>
    </dsp:sp>
    <dsp:sp modelId="{0B38DBAF-46DA-D04B-951D-EA40981E5147}">
      <dsp:nvSpPr>
        <dsp:cNvPr id="0" name=""/>
        <dsp:cNvSpPr/>
      </dsp:nvSpPr>
      <dsp:spPr>
        <a:xfrm>
          <a:off x="6181206" y="2352817"/>
          <a:ext cx="1484870" cy="1094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Hospitalists</a:t>
          </a:r>
          <a:endParaRPr lang="en-US" sz="1400" kern="1200" dirty="0"/>
        </a:p>
      </dsp:txBody>
      <dsp:txXfrm>
        <a:off x="6398660" y="2513159"/>
        <a:ext cx="1049962" cy="774199"/>
      </dsp:txXfrm>
    </dsp:sp>
    <dsp:sp modelId="{F5A1D7DA-16E9-C940-B8EA-424B7B35079A}">
      <dsp:nvSpPr>
        <dsp:cNvPr id="0" name=""/>
        <dsp:cNvSpPr/>
      </dsp:nvSpPr>
      <dsp:spPr>
        <a:xfrm>
          <a:off x="5482352" y="3950471"/>
          <a:ext cx="1559037" cy="1094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Geriatricians</a:t>
          </a:r>
          <a:endParaRPr lang="en-US" sz="1400" kern="1200" dirty="0"/>
        </a:p>
      </dsp:txBody>
      <dsp:txXfrm>
        <a:off x="5710668" y="4110813"/>
        <a:ext cx="1102405" cy="774199"/>
      </dsp:txXfrm>
    </dsp:sp>
    <dsp:sp modelId="{C67E8EF0-55A8-9B46-A93F-C6A2F5EFBD76}">
      <dsp:nvSpPr>
        <dsp:cNvPr id="0" name=""/>
        <dsp:cNvSpPr/>
      </dsp:nvSpPr>
      <dsp:spPr>
        <a:xfrm>
          <a:off x="3810208" y="4612241"/>
          <a:ext cx="1708018" cy="1094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Rehabilitation Medicine specialists</a:t>
          </a:r>
          <a:endParaRPr lang="en-US" sz="1400" kern="1200" dirty="0"/>
        </a:p>
      </dsp:txBody>
      <dsp:txXfrm>
        <a:off x="4060341" y="4772583"/>
        <a:ext cx="1207752" cy="774199"/>
      </dsp:txXfrm>
    </dsp:sp>
    <dsp:sp modelId="{FFACDB89-34CB-B04C-8380-F5F746ED087B}">
      <dsp:nvSpPr>
        <dsp:cNvPr id="0" name=""/>
        <dsp:cNvSpPr/>
      </dsp:nvSpPr>
      <dsp:spPr>
        <a:xfrm>
          <a:off x="2381867" y="3950471"/>
          <a:ext cx="1369392" cy="1094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Surgeons</a:t>
          </a:r>
          <a:endParaRPr lang="en-US" sz="1400" kern="1200" dirty="0"/>
        </a:p>
      </dsp:txBody>
      <dsp:txXfrm>
        <a:off x="2582410" y="4110813"/>
        <a:ext cx="968306" cy="774199"/>
      </dsp:txXfrm>
    </dsp:sp>
    <dsp:sp modelId="{26028644-8919-9E4B-862C-AE273A761B8D}">
      <dsp:nvSpPr>
        <dsp:cNvPr id="0" name=""/>
        <dsp:cNvSpPr/>
      </dsp:nvSpPr>
      <dsp:spPr>
        <a:xfrm>
          <a:off x="1700345" y="2352817"/>
          <a:ext cx="1408896" cy="1094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Intensivists</a:t>
          </a:r>
          <a:endParaRPr lang="en-US" sz="1400" kern="1200" dirty="0"/>
        </a:p>
      </dsp:txBody>
      <dsp:txXfrm>
        <a:off x="1906673" y="2513159"/>
        <a:ext cx="996240" cy="774199"/>
      </dsp:txXfrm>
    </dsp:sp>
    <dsp:sp modelId="{C4494D97-5BBA-CA49-B52E-61B7B8697DAA}">
      <dsp:nvSpPr>
        <dsp:cNvPr id="0" name=""/>
        <dsp:cNvSpPr/>
      </dsp:nvSpPr>
      <dsp:spPr>
        <a:xfrm>
          <a:off x="2210857" y="755163"/>
          <a:ext cx="1711412" cy="1094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Emergency Medicine Physicians</a:t>
          </a:r>
          <a:endParaRPr lang="en-US" sz="1400" kern="1200" dirty="0"/>
        </a:p>
      </dsp:txBody>
      <dsp:txXfrm>
        <a:off x="2461487" y="915505"/>
        <a:ext cx="1210152" cy="774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B7E9E-3F3D-F74A-878B-8C93CD765E17}">
      <dsp:nvSpPr>
        <dsp:cNvPr id="0" name=""/>
        <dsp:cNvSpPr/>
      </dsp:nvSpPr>
      <dsp:spPr>
        <a:xfrm>
          <a:off x="2262166" y="595796"/>
          <a:ext cx="4533577" cy="4533577"/>
        </a:xfrm>
        <a:prstGeom prst="blockArc">
          <a:avLst>
            <a:gd name="adj1" fmla="val 13500000"/>
            <a:gd name="adj2" fmla="val 16200000"/>
            <a:gd name="adj3" fmla="val 343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E7F530-F5A4-A14F-93F4-FF9764DA1E20}">
      <dsp:nvSpPr>
        <dsp:cNvPr id="0" name=""/>
        <dsp:cNvSpPr/>
      </dsp:nvSpPr>
      <dsp:spPr>
        <a:xfrm>
          <a:off x="2262166" y="595796"/>
          <a:ext cx="4533577" cy="4533577"/>
        </a:xfrm>
        <a:prstGeom prst="blockArc">
          <a:avLst>
            <a:gd name="adj1" fmla="val 10800000"/>
            <a:gd name="adj2" fmla="val 13500000"/>
            <a:gd name="adj3" fmla="val 343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456037-8517-2E42-834C-7EAD844D2803}">
      <dsp:nvSpPr>
        <dsp:cNvPr id="0" name=""/>
        <dsp:cNvSpPr/>
      </dsp:nvSpPr>
      <dsp:spPr>
        <a:xfrm>
          <a:off x="2262166" y="595796"/>
          <a:ext cx="4533577" cy="4533577"/>
        </a:xfrm>
        <a:prstGeom prst="blockArc">
          <a:avLst>
            <a:gd name="adj1" fmla="val 8100000"/>
            <a:gd name="adj2" fmla="val 10800000"/>
            <a:gd name="adj3" fmla="val 343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B48B7F-B53A-A446-97C5-FA289370D759}">
      <dsp:nvSpPr>
        <dsp:cNvPr id="0" name=""/>
        <dsp:cNvSpPr/>
      </dsp:nvSpPr>
      <dsp:spPr>
        <a:xfrm>
          <a:off x="2262166" y="595796"/>
          <a:ext cx="4533577" cy="4533577"/>
        </a:xfrm>
        <a:prstGeom prst="blockArc">
          <a:avLst>
            <a:gd name="adj1" fmla="val 5400000"/>
            <a:gd name="adj2" fmla="val 8100000"/>
            <a:gd name="adj3" fmla="val 343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B5E741-4299-034D-9AA0-8D057D3F4B80}">
      <dsp:nvSpPr>
        <dsp:cNvPr id="0" name=""/>
        <dsp:cNvSpPr/>
      </dsp:nvSpPr>
      <dsp:spPr>
        <a:xfrm>
          <a:off x="2262166" y="595796"/>
          <a:ext cx="4533577" cy="4533577"/>
        </a:xfrm>
        <a:prstGeom prst="blockArc">
          <a:avLst>
            <a:gd name="adj1" fmla="val 2700000"/>
            <a:gd name="adj2" fmla="val 5400000"/>
            <a:gd name="adj3" fmla="val 343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169348-A7C2-B04F-AF8D-7A6801194CC0}">
      <dsp:nvSpPr>
        <dsp:cNvPr id="0" name=""/>
        <dsp:cNvSpPr/>
      </dsp:nvSpPr>
      <dsp:spPr>
        <a:xfrm>
          <a:off x="2262166" y="595796"/>
          <a:ext cx="4533577" cy="4533577"/>
        </a:xfrm>
        <a:prstGeom prst="blockArc">
          <a:avLst>
            <a:gd name="adj1" fmla="val 0"/>
            <a:gd name="adj2" fmla="val 2700000"/>
            <a:gd name="adj3" fmla="val 343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E020B9-BFB9-054C-9A8E-1EB418AF45B3}">
      <dsp:nvSpPr>
        <dsp:cNvPr id="0" name=""/>
        <dsp:cNvSpPr/>
      </dsp:nvSpPr>
      <dsp:spPr>
        <a:xfrm>
          <a:off x="2262166" y="595796"/>
          <a:ext cx="4533577" cy="4533577"/>
        </a:xfrm>
        <a:prstGeom prst="blockArc">
          <a:avLst>
            <a:gd name="adj1" fmla="val 18900000"/>
            <a:gd name="adj2" fmla="val 0"/>
            <a:gd name="adj3" fmla="val 343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91D80B-E5EB-0241-8004-B7DC9BF9F887}">
      <dsp:nvSpPr>
        <dsp:cNvPr id="0" name=""/>
        <dsp:cNvSpPr/>
      </dsp:nvSpPr>
      <dsp:spPr>
        <a:xfrm>
          <a:off x="2262166" y="595796"/>
          <a:ext cx="4533577" cy="4533577"/>
        </a:xfrm>
        <a:prstGeom prst="blockArc">
          <a:avLst>
            <a:gd name="adj1" fmla="val 16200000"/>
            <a:gd name="adj2" fmla="val 18900000"/>
            <a:gd name="adj3" fmla="val 343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9870E1-8B59-7F4B-A8B4-D7E5F1E2D071}">
      <dsp:nvSpPr>
        <dsp:cNvPr id="0" name=""/>
        <dsp:cNvSpPr/>
      </dsp:nvSpPr>
      <dsp:spPr>
        <a:xfrm>
          <a:off x="3608060" y="2090954"/>
          <a:ext cx="1841788" cy="15432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Nurse (Bedside)Champion</a:t>
          </a:r>
          <a:endParaRPr lang="en-US" sz="2000" kern="1200" dirty="0"/>
        </a:p>
      </dsp:txBody>
      <dsp:txXfrm>
        <a:off x="3877784" y="2316959"/>
        <a:ext cx="1302340" cy="1091250"/>
      </dsp:txXfrm>
    </dsp:sp>
    <dsp:sp modelId="{71928656-A75A-574B-9D6A-CAB31B0B0D79}">
      <dsp:nvSpPr>
        <dsp:cNvPr id="0" name=""/>
        <dsp:cNvSpPr/>
      </dsp:nvSpPr>
      <dsp:spPr>
        <a:xfrm>
          <a:off x="3628010" y="-89399"/>
          <a:ext cx="1801889" cy="14481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Infection </a:t>
          </a:r>
          <a:r>
            <a:rPr lang="en-US" sz="1400" kern="1200" dirty="0" err="1" smtClean="0"/>
            <a:t>Preventionists</a:t>
          </a:r>
          <a:endParaRPr lang="en-US" sz="1400" kern="1200" dirty="0"/>
        </a:p>
      </dsp:txBody>
      <dsp:txXfrm>
        <a:off x="3891891" y="122681"/>
        <a:ext cx="1274127" cy="1024012"/>
      </dsp:txXfrm>
    </dsp:sp>
    <dsp:sp modelId="{74A7BFAA-8ED1-9A44-89C2-EA226AB189EC}">
      <dsp:nvSpPr>
        <dsp:cNvPr id="0" name=""/>
        <dsp:cNvSpPr/>
      </dsp:nvSpPr>
      <dsp:spPr>
        <a:xfrm>
          <a:off x="5431387" y="747081"/>
          <a:ext cx="1345858" cy="108028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Case Managers</a:t>
          </a:r>
          <a:endParaRPr lang="en-US" sz="1400" kern="1200" dirty="0"/>
        </a:p>
      </dsp:txBody>
      <dsp:txXfrm>
        <a:off x="5628483" y="905285"/>
        <a:ext cx="951666" cy="763874"/>
      </dsp:txXfrm>
    </dsp:sp>
    <dsp:sp modelId="{0B38DBAF-46DA-D04B-951D-EA40981E5147}">
      <dsp:nvSpPr>
        <dsp:cNvPr id="0" name=""/>
        <dsp:cNvSpPr/>
      </dsp:nvSpPr>
      <dsp:spPr>
        <a:xfrm>
          <a:off x="5701855" y="2322443"/>
          <a:ext cx="2109996" cy="108028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Nurse Educator/ Manager/DON</a:t>
          </a:r>
          <a:endParaRPr lang="en-US" sz="1400" kern="1200" dirty="0"/>
        </a:p>
      </dsp:txBody>
      <dsp:txXfrm>
        <a:off x="6010857" y="2480647"/>
        <a:ext cx="1491992" cy="763874"/>
      </dsp:txXfrm>
    </dsp:sp>
    <dsp:sp modelId="{F5A1D7DA-16E9-C940-B8EA-424B7B35079A}">
      <dsp:nvSpPr>
        <dsp:cNvPr id="0" name=""/>
        <dsp:cNvSpPr/>
      </dsp:nvSpPr>
      <dsp:spPr>
        <a:xfrm>
          <a:off x="5335193" y="3897806"/>
          <a:ext cx="1538246" cy="108028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Physical Therapists</a:t>
          </a:r>
          <a:endParaRPr lang="en-US" sz="1400" kern="1200" dirty="0"/>
        </a:p>
      </dsp:txBody>
      <dsp:txXfrm>
        <a:off x="5560464" y="4056010"/>
        <a:ext cx="1087704" cy="763874"/>
      </dsp:txXfrm>
    </dsp:sp>
    <dsp:sp modelId="{C67E8EF0-55A8-9B46-A93F-C6A2F5EFBD76}">
      <dsp:nvSpPr>
        <dsp:cNvPr id="0" name=""/>
        <dsp:cNvSpPr/>
      </dsp:nvSpPr>
      <dsp:spPr>
        <a:xfrm>
          <a:off x="3686334" y="4550342"/>
          <a:ext cx="1685240" cy="108028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Intensive Care Nurses</a:t>
          </a:r>
          <a:endParaRPr lang="en-US" sz="1400" kern="1200" dirty="0"/>
        </a:p>
      </dsp:txBody>
      <dsp:txXfrm>
        <a:off x="3933132" y="4708546"/>
        <a:ext cx="1191644" cy="763874"/>
      </dsp:txXfrm>
    </dsp:sp>
    <dsp:sp modelId="{26028644-8919-9E4B-862C-AE273A761B8D}">
      <dsp:nvSpPr>
        <dsp:cNvPr id="0" name=""/>
        <dsp:cNvSpPr/>
      </dsp:nvSpPr>
      <dsp:spPr>
        <a:xfrm>
          <a:off x="2258538" y="3897806"/>
          <a:ext cx="1390107" cy="108028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Wound Care Nurses</a:t>
          </a:r>
          <a:endParaRPr lang="en-US" sz="1400" kern="1200" dirty="0"/>
        </a:p>
      </dsp:txBody>
      <dsp:txXfrm>
        <a:off x="2462114" y="4056010"/>
        <a:ext cx="982955" cy="763874"/>
      </dsp:txXfrm>
    </dsp:sp>
    <dsp:sp modelId="{C4494D97-5BBA-CA49-B52E-61B7B8697DAA}">
      <dsp:nvSpPr>
        <dsp:cNvPr id="0" name=""/>
        <dsp:cNvSpPr/>
      </dsp:nvSpPr>
      <dsp:spPr>
        <a:xfrm>
          <a:off x="1456761" y="2322443"/>
          <a:ext cx="1688589" cy="108028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Emergency Medicine Nurses</a:t>
          </a:r>
          <a:endParaRPr lang="en-US" sz="1400" kern="1200" dirty="0"/>
        </a:p>
      </dsp:txBody>
      <dsp:txXfrm>
        <a:off x="1704049" y="2480647"/>
        <a:ext cx="1194013" cy="763874"/>
      </dsp:txXfrm>
    </dsp:sp>
    <dsp:sp modelId="{B17795C8-762E-1249-8063-BA5DE6D5DF5C}">
      <dsp:nvSpPr>
        <dsp:cNvPr id="0" name=""/>
        <dsp:cNvSpPr/>
      </dsp:nvSpPr>
      <dsp:spPr>
        <a:xfrm>
          <a:off x="2098532" y="747081"/>
          <a:ext cx="1710119" cy="108028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Post-operative, Recovery Nurses</a:t>
          </a:r>
          <a:endParaRPr lang="en-US" sz="1400" kern="1200" dirty="0"/>
        </a:p>
      </dsp:txBody>
      <dsp:txXfrm>
        <a:off x="2348973" y="905285"/>
        <a:ext cx="1209237" cy="7638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endParaRPr lang="en-US"/>
          </a:p>
        </p:txBody>
      </p:sp>
      <p:sp>
        <p:nvSpPr>
          <p:cNvPr id="9830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endParaRPr lang="en-US"/>
          </a:p>
        </p:txBody>
      </p:sp>
      <p:sp>
        <p:nvSpPr>
          <p:cNvPr id="98308" name="Rectangle 4"/>
          <p:cNvSpPr>
            <a:spLocks noGrp="1" noRot="1" noChangeAspect="1" noChangeArrowheads="1" noTextEdit="1"/>
          </p:cNvSpPr>
          <p:nvPr>
            <p:ph type="sldImg" idx="2"/>
          </p:nvPr>
        </p:nvSpPr>
        <p:spPr bwMode="auto">
          <a:xfrm>
            <a:off x="885825" y="695325"/>
            <a:ext cx="5214938" cy="3476625"/>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1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endParaRPr lang="en-US"/>
          </a:p>
        </p:txBody>
      </p:sp>
      <p:sp>
        <p:nvSpPr>
          <p:cNvPr id="9831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fld id="{DFF09825-8ABF-4DA2-8D2E-418975A1FB7C}" type="slidenum">
              <a:rPr lang="en-US"/>
              <a:pPr/>
              <a:t>‹#›</a:t>
            </a:fld>
            <a:endParaRPr lang="en-US"/>
          </a:p>
        </p:txBody>
      </p:sp>
    </p:spTree>
    <p:extLst>
      <p:ext uri="{BB962C8B-B14F-4D97-AF65-F5344CB8AC3E}">
        <p14:creationId xmlns:p14="http://schemas.microsoft.com/office/powerpoint/2010/main" val="1473727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9ADFF-2955-47C8-A15D-F5C3FBBE5E95}" type="slidenum">
              <a:rPr lang="en-US"/>
              <a:pPr/>
              <a:t>1</a:t>
            </a:fld>
            <a:endParaRPr lang="en-US"/>
          </a:p>
        </p:txBody>
      </p:sp>
      <p:sp>
        <p:nvSpPr>
          <p:cNvPr id="1355778" name="Rectangle 2"/>
          <p:cNvSpPr>
            <a:spLocks noGrp="1" noRot="1" noChangeAspect="1" noChangeArrowheads="1"/>
          </p:cNvSpPr>
          <p:nvPr>
            <p:ph type="sldImg"/>
          </p:nvPr>
        </p:nvSpPr>
        <p:spPr bwMode="auto">
          <a:xfrm>
            <a:off x="885825" y="695325"/>
            <a:ext cx="5214938" cy="3476625"/>
          </a:xfrm>
          <a:prstGeom prst="rect">
            <a:avLst/>
          </a:prstGeom>
          <a:solidFill>
            <a:srgbClr val="FFFFFF"/>
          </a:solidFill>
          <a:ln>
            <a:solidFill>
              <a:srgbClr val="000000"/>
            </a:solidFill>
            <a:miter lim="800000"/>
            <a:headEnd/>
            <a:tailEnd/>
          </a:ln>
        </p:spPr>
      </p:sp>
      <p:sp>
        <p:nvSpPr>
          <p:cNvPr id="1355779" name="Rectangle 3"/>
          <p:cNvSpPr>
            <a:spLocks noGrp="1" noChangeArrowheads="1"/>
          </p:cNvSpPr>
          <p:nvPr>
            <p:ph type="body" idx="1"/>
          </p:nvPr>
        </p:nvSpPr>
        <p:spPr bwMode="auto">
          <a:xfrm>
            <a:off x="465138" y="4403725"/>
            <a:ext cx="6132512" cy="4171950"/>
          </a:xfrm>
          <a:prstGeom prst="rect">
            <a:avLst/>
          </a:prstGeom>
          <a:solidFill>
            <a:srgbClr val="FFFFFF"/>
          </a:solidFill>
          <a:ln>
            <a:solidFill>
              <a:srgbClr val="000000"/>
            </a:solidFill>
            <a:miter lim="800000"/>
            <a:headEnd/>
            <a:tailEnd/>
          </a:ln>
        </p:spPr>
        <p:txBody>
          <a:bodyPr/>
          <a:lstStyle/>
          <a:p>
            <a:pPr>
              <a:lnSpc>
                <a:spcPct val="150000"/>
              </a:lnSpc>
            </a:pPr>
            <a:r>
              <a:rPr lang="en-US" sz="2800"/>
              <a:t>I would like to begin by acknowledging my collaborators</a:t>
            </a:r>
            <a:r>
              <a:rPr lang="en-US" sz="240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B1EB6C7-89AD-4BC2-A481-39D1583B180C}" type="slidenum">
              <a:rPr lang="en-US">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4643" indent="-290247" eaLnBrk="0" hangingPunct="0">
              <a:defRPr sz="2400">
                <a:solidFill>
                  <a:schemeClr val="tx1"/>
                </a:solidFill>
                <a:latin typeface="Calibri" charset="0"/>
                <a:ea typeface="ＭＳ Ｐゴシック" charset="0"/>
              </a:defRPr>
            </a:lvl2pPr>
            <a:lvl3pPr marL="1160990" indent="-232198" eaLnBrk="0" hangingPunct="0">
              <a:defRPr sz="2400">
                <a:solidFill>
                  <a:schemeClr val="tx1"/>
                </a:solidFill>
                <a:latin typeface="Calibri" charset="0"/>
                <a:ea typeface="ＭＳ Ｐゴシック" charset="0"/>
              </a:defRPr>
            </a:lvl3pPr>
            <a:lvl4pPr marL="1625386" indent="-232198" eaLnBrk="0" hangingPunct="0">
              <a:defRPr sz="2400">
                <a:solidFill>
                  <a:schemeClr val="tx1"/>
                </a:solidFill>
                <a:latin typeface="Calibri" charset="0"/>
                <a:ea typeface="ＭＳ Ｐゴシック" charset="0"/>
              </a:defRPr>
            </a:lvl4pPr>
            <a:lvl5pPr marL="2089782" indent="-232198" eaLnBrk="0" hangingPunct="0">
              <a:defRPr sz="2400">
                <a:solidFill>
                  <a:schemeClr val="tx1"/>
                </a:solidFill>
                <a:latin typeface="Calibri" charset="0"/>
                <a:ea typeface="ＭＳ Ｐゴシック" charset="0"/>
              </a:defRPr>
            </a:lvl5pPr>
            <a:lvl6pPr marL="2554177" indent="-232198" eaLnBrk="0" fontAlgn="base" hangingPunct="0">
              <a:spcBef>
                <a:spcPct val="0"/>
              </a:spcBef>
              <a:spcAft>
                <a:spcPct val="0"/>
              </a:spcAft>
              <a:defRPr sz="2400">
                <a:solidFill>
                  <a:schemeClr val="tx1"/>
                </a:solidFill>
                <a:latin typeface="Calibri" charset="0"/>
                <a:ea typeface="ＭＳ Ｐゴシック" charset="0"/>
              </a:defRPr>
            </a:lvl6pPr>
            <a:lvl7pPr marL="3018574" indent="-232198" eaLnBrk="0" fontAlgn="base" hangingPunct="0">
              <a:spcBef>
                <a:spcPct val="0"/>
              </a:spcBef>
              <a:spcAft>
                <a:spcPct val="0"/>
              </a:spcAft>
              <a:defRPr sz="2400">
                <a:solidFill>
                  <a:schemeClr val="tx1"/>
                </a:solidFill>
                <a:latin typeface="Calibri" charset="0"/>
                <a:ea typeface="ＭＳ Ｐゴシック" charset="0"/>
              </a:defRPr>
            </a:lvl7pPr>
            <a:lvl8pPr marL="3482970" indent="-232198" eaLnBrk="0" fontAlgn="base" hangingPunct="0">
              <a:spcBef>
                <a:spcPct val="0"/>
              </a:spcBef>
              <a:spcAft>
                <a:spcPct val="0"/>
              </a:spcAft>
              <a:defRPr sz="2400">
                <a:solidFill>
                  <a:schemeClr val="tx1"/>
                </a:solidFill>
                <a:latin typeface="Calibri" charset="0"/>
                <a:ea typeface="ＭＳ Ｐゴシック" charset="0"/>
              </a:defRPr>
            </a:lvl8pPr>
            <a:lvl9pPr marL="3947366" indent="-232198"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E2A2506-B705-9340-82B1-AE09AF797821}" type="slidenum">
              <a:rPr lang="en-US" sz="1200">
                <a:cs typeface="Arial" charset="0"/>
              </a:rPr>
              <a:pPr eaLnBrk="1" hangingPunct="1"/>
              <a:t>16</a:t>
            </a:fld>
            <a:endParaRPr lang="en-US" sz="120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4BD7484-1027-497C-9905-33ADF646B44B}" type="slidenum">
              <a:rPr lang="en-US">
                <a:latin typeface="Calibri" pitchFamily="34" charset="0"/>
              </a:rPr>
              <a:pPr eaLnBrk="1" hangingPunct="1"/>
              <a:t>17</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67C7954-10CE-4F89-B370-41A37FFA2EEC}" type="slidenum">
              <a:rPr lang="en-US">
                <a:latin typeface="Calibri" pitchFamily="34" charset="0"/>
              </a:rPr>
              <a:pPr eaLnBrk="1" hangingPunct="1"/>
              <a:t>18</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B1EB6C7-89AD-4BC2-A481-39D1583B180C}" type="slidenum">
              <a:rPr lang="en-US">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1EABE9-43B1-4634-B168-A2C0895A6F23}"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64B7A-11D4-4DE6-B72A-17EA238A732F}" type="slidenum">
              <a:rPr lang="en-US"/>
              <a:pPr/>
              <a:t>21</a:t>
            </a:fld>
            <a:endParaRPr lang="en-US"/>
          </a:p>
        </p:txBody>
      </p:sp>
      <p:sp>
        <p:nvSpPr>
          <p:cNvPr id="1953794" name="Rectangle 2"/>
          <p:cNvSpPr>
            <a:spLocks noGrp="1" noRot="1" noChangeAspect="1" noChangeArrowheads="1" noTextEdit="1"/>
          </p:cNvSpPr>
          <p:nvPr>
            <p:ph type="sldImg"/>
          </p:nvPr>
        </p:nvSpPr>
        <p:spPr>
          <a:xfrm>
            <a:off x="809625" y="0"/>
            <a:ext cx="5214938" cy="3476625"/>
          </a:xfrm>
          <a:ln/>
        </p:spPr>
      </p:sp>
      <p:sp>
        <p:nvSpPr>
          <p:cNvPr id="1953795" name="Rectangle 3"/>
          <p:cNvSpPr>
            <a:spLocks noGrp="1" noChangeArrowheads="1"/>
          </p:cNvSpPr>
          <p:nvPr>
            <p:ph type="body" idx="1"/>
          </p:nvPr>
        </p:nvSpPr>
        <p:spPr>
          <a:xfrm>
            <a:off x="493713" y="3794125"/>
            <a:ext cx="6226175" cy="4781550"/>
          </a:xfrm>
        </p:spPr>
        <p:txBody>
          <a:bodyPr/>
          <a:lstStyle/>
          <a:p>
            <a:pPr>
              <a:spcBef>
                <a:spcPct val="40000"/>
              </a:spcBef>
              <a:spcAft>
                <a:spcPct val="40000"/>
              </a:spcAft>
            </a:pPr>
            <a:r>
              <a:rPr lang="en-US" sz="2800">
                <a:cs typeface="Arial" pitchFamily="34" charset="0"/>
              </a:rPr>
              <a:t>Nurse buy-in is therefore important. </a:t>
            </a:r>
          </a:p>
          <a:p>
            <a:pPr>
              <a:spcBef>
                <a:spcPct val="40000"/>
              </a:spcBef>
              <a:spcAft>
                <a:spcPct val="40000"/>
              </a:spcAft>
            </a:pPr>
            <a:r>
              <a:rPr lang="en-US" sz="2800">
                <a:cs typeface="Arial" pitchFamily="34" charset="0"/>
              </a:rPr>
              <a:t>As one physician administrator concluded: “Because the nurses on the geriatrics unit wanted to have their patients regain mobility…they viewed ambulation and mobility as a very important goal…versus the other units where the nurses didn’t necessarily feel that was a real goal in the patient’s plan for that day.”</a:t>
            </a:r>
          </a:p>
          <a:p>
            <a:endParaRPr lang="en-US" sz="2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1EABE9-43B1-4634-B168-A2C0895A6F23}"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4643" indent="-290247" eaLnBrk="0" hangingPunct="0">
              <a:defRPr sz="2400">
                <a:solidFill>
                  <a:schemeClr val="tx1"/>
                </a:solidFill>
                <a:latin typeface="Calibri" charset="0"/>
                <a:ea typeface="ＭＳ Ｐゴシック" charset="0"/>
              </a:defRPr>
            </a:lvl2pPr>
            <a:lvl3pPr marL="1160990" indent="-232198" eaLnBrk="0" hangingPunct="0">
              <a:defRPr sz="2400">
                <a:solidFill>
                  <a:schemeClr val="tx1"/>
                </a:solidFill>
                <a:latin typeface="Calibri" charset="0"/>
                <a:ea typeface="ＭＳ Ｐゴシック" charset="0"/>
              </a:defRPr>
            </a:lvl3pPr>
            <a:lvl4pPr marL="1625386" indent="-232198" eaLnBrk="0" hangingPunct="0">
              <a:defRPr sz="2400">
                <a:solidFill>
                  <a:schemeClr val="tx1"/>
                </a:solidFill>
                <a:latin typeface="Calibri" charset="0"/>
                <a:ea typeface="ＭＳ Ｐゴシック" charset="0"/>
              </a:defRPr>
            </a:lvl4pPr>
            <a:lvl5pPr marL="2089782" indent="-232198" eaLnBrk="0" hangingPunct="0">
              <a:defRPr sz="2400">
                <a:solidFill>
                  <a:schemeClr val="tx1"/>
                </a:solidFill>
                <a:latin typeface="Calibri" charset="0"/>
                <a:ea typeface="ＭＳ Ｐゴシック" charset="0"/>
              </a:defRPr>
            </a:lvl5pPr>
            <a:lvl6pPr marL="2554177" indent="-232198" eaLnBrk="0" fontAlgn="base" hangingPunct="0">
              <a:spcBef>
                <a:spcPct val="0"/>
              </a:spcBef>
              <a:spcAft>
                <a:spcPct val="0"/>
              </a:spcAft>
              <a:defRPr sz="2400">
                <a:solidFill>
                  <a:schemeClr val="tx1"/>
                </a:solidFill>
                <a:latin typeface="Calibri" charset="0"/>
                <a:ea typeface="ＭＳ Ｐゴシック" charset="0"/>
              </a:defRPr>
            </a:lvl6pPr>
            <a:lvl7pPr marL="3018574" indent="-232198" eaLnBrk="0" fontAlgn="base" hangingPunct="0">
              <a:spcBef>
                <a:spcPct val="0"/>
              </a:spcBef>
              <a:spcAft>
                <a:spcPct val="0"/>
              </a:spcAft>
              <a:defRPr sz="2400">
                <a:solidFill>
                  <a:schemeClr val="tx1"/>
                </a:solidFill>
                <a:latin typeface="Calibri" charset="0"/>
                <a:ea typeface="ＭＳ Ｐゴシック" charset="0"/>
              </a:defRPr>
            </a:lvl7pPr>
            <a:lvl8pPr marL="3482970" indent="-232198" eaLnBrk="0" fontAlgn="base" hangingPunct="0">
              <a:spcBef>
                <a:spcPct val="0"/>
              </a:spcBef>
              <a:spcAft>
                <a:spcPct val="0"/>
              </a:spcAft>
              <a:defRPr sz="2400">
                <a:solidFill>
                  <a:schemeClr val="tx1"/>
                </a:solidFill>
                <a:latin typeface="Calibri" charset="0"/>
                <a:ea typeface="ＭＳ Ｐゴシック" charset="0"/>
              </a:defRPr>
            </a:lvl8pPr>
            <a:lvl9pPr marL="3947366" indent="-232198"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E2A2506-B705-9340-82B1-AE09AF797821}" type="slidenum">
              <a:rPr lang="en-US" sz="1200">
                <a:cs typeface="Arial" charset="0"/>
              </a:rPr>
              <a:pPr eaLnBrk="1" hangingPunct="1"/>
              <a:t>23</a:t>
            </a:fld>
            <a:endParaRPr lang="en-US" sz="120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4689" indent="-290265" eaLnBrk="0" hangingPunct="0">
              <a:defRPr sz="2400">
                <a:solidFill>
                  <a:schemeClr val="tx1"/>
                </a:solidFill>
                <a:latin typeface="Calibri" charset="0"/>
                <a:ea typeface="ＭＳ Ｐゴシック" charset="0"/>
              </a:defRPr>
            </a:lvl2pPr>
            <a:lvl3pPr marL="1161059" indent="-232212" eaLnBrk="0" hangingPunct="0">
              <a:defRPr sz="2400">
                <a:solidFill>
                  <a:schemeClr val="tx1"/>
                </a:solidFill>
                <a:latin typeface="Calibri" charset="0"/>
                <a:ea typeface="ＭＳ Ｐゴシック" charset="0"/>
              </a:defRPr>
            </a:lvl3pPr>
            <a:lvl4pPr marL="1625483" indent="-232212" eaLnBrk="0" hangingPunct="0">
              <a:defRPr sz="2400">
                <a:solidFill>
                  <a:schemeClr val="tx1"/>
                </a:solidFill>
                <a:latin typeface="Calibri" charset="0"/>
                <a:ea typeface="ＭＳ Ｐゴシック" charset="0"/>
              </a:defRPr>
            </a:lvl4pPr>
            <a:lvl5pPr marL="2089907" indent="-232212" eaLnBrk="0" hangingPunct="0">
              <a:defRPr sz="2400">
                <a:solidFill>
                  <a:schemeClr val="tx1"/>
                </a:solidFill>
                <a:latin typeface="Calibri" charset="0"/>
                <a:ea typeface="ＭＳ Ｐゴシック" charset="0"/>
              </a:defRPr>
            </a:lvl5pPr>
            <a:lvl6pPr marL="2554331" indent="-232212" eaLnBrk="0" fontAlgn="base" hangingPunct="0">
              <a:spcBef>
                <a:spcPct val="0"/>
              </a:spcBef>
              <a:spcAft>
                <a:spcPct val="0"/>
              </a:spcAft>
              <a:defRPr sz="2400">
                <a:solidFill>
                  <a:schemeClr val="tx1"/>
                </a:solidFill>
                <a:latin typeface="Calibri" charset="0"/>
                <a:ea typeface="ＭＳ Ｐゴシック" charset="0"/>
              </a:defRPr>
            </a:lvl6pPr>
            <a:lvl7pPr marL="3018754" indent="-232212" eaLnBrk="0" fontAlgn="base" hangingPunct="0">
              <a:spcBef>
                <a:spcPct val="0"/>
              </a:spcBef>
              <a:spcAft>
                <a:spcPct val="0"/>
              </a:spcAft>
              <a:defRPr sz="2400">
                <a:solidFill>
                  <a:schemeClr val="tx1"/>
                </a:solidFill>
                <a:latin typeface="Calibri" charset="0"/>
                <a:ea typeface="ＭＳ Ｐゴシック" charset="0"/>
              </a:defRPr>
            </a:lvl7pPr>
            <a:lvl8pPr marL="3483178" indent="-232212" eaLnBrk="0" fontAlgn="base" hangingPunct="0">
              <a:spcBef>
                <a:spcPct val="0"/>
              </a:spcBef>
              <a:spcAft>
                <a:spcPct val="0"/>
              </a:spcAft>
              <a:defRPr sz="2400">
                <a:solidFill>
                  <a:schemeClr val="tx1"/>
                </a:solidFill>
                <a:latin typeface="Calibri" charset="0"/>
                <a:ea typeface="ＭＳ Ｐゴシック" charset="0"/>
              </a:defRPr>
            </a:lvl8pPr>
            <a:lvl9pPr marL="3947602" indent="-232212"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69B00AD-E0A6-9749-A9A9-1DE3924E11ED}" type="slidenum">
              <a:rPr lang="en-US" sz="1200">
                <a:cs typeface="Arial" charset="0"/>
              </a:rPr>
              <a:pPr eaLnBrk="1" hangingPunct="1"/>
              <a:t>24</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C26540C-102B-40D9-AF5D-948EC5EB23A7}" type="slidenum">
              <a:rPr lang="en-US" smtClean="0"/>
              <a:pPr/>
              <a:t>2</a:t>
            </a:fld>
            <a:endParaRPr lang="en-US" smtClean="0"/>
          </a:p>
        </p:txBody>
      </p:sp>
      <p:sp>
        <p:nvSpPr>
          <p:cNvPr id="104451" name="Rectangle 2"/>
          <p:cNvSpPr>
            <a:spLocks noGrp="1" noRot="1" noChangeAspect="1" noChangeArrowheads="1" noTextEdit="1"/>
          </p:cNvSpPr>
          <p:nvPr>
            <p:ph type="sldImg"/>
          </p:nvPr>
        </p:nvSpPr>
        <p:spPr>
          <a:xfrm>
            <a:off x="885825" y="695325"/>
            <a:ext cx="5214938" cy="3476625"/>
          </a:xfrm>
          <a:ln/>
        </p:spPr>
      </p:sp>
      <p:sp>
        <p:nvSpPr>
          <p:cNvPr id="104452" name="Rectangle 3"/>
          <p:cNvSpPr>
            <a:spLocks noGrp="1" noChangeArrowheads="1"/>
          </p:cNvSpPr>
          <p:nvPr>
            <p:ph type="body" idx="1"/>
          </p:nvPr>
        </p:nvSpPr>
        <p:spPr>
          <a:xfrm>
            <a:off x="387350" y="4403725"/>
            <a:ext cx="6132513" cy="4171950"/>
          </a:xfrm>
          <a:noFill/>
          <a:ln/>
        </p:spPr>
        <p:txBody>
          <a:bodyPr/>
          <a:lstStyle/>
          <a:p>
            <a:pPr>
              <a:spcAft>
                <a:spcPct val="45000"/>
              </a:spcAft>
            </a:pPr>
            <a:r>
              <a:rPr lang="en-US" sz="2400" smtClean="0"/>
              <a:t>Urinary tract infection causes over 40% of hospital-acquired infections, making it the most common nosocomial infection.</a:t>
            </a:r>
          </a:p>
          <a:p>
            <a:pPr>
              <a:spcAft>
                <a:spcPct val="45000"/>
              </a:spcAft>
            </a:pPr>
            <a:r>
              <a:rPr lang="en-US" sz="2400" smtClean="0"/>
              <a:t>Most of these infections are due to urinary catheters.</a:t>
            </a:r>
          </a:p>
          <a:p>
            <a:pPr>
              <a:spcAft>
                <a:spcPct val="45000"/>
              </a:spcAft>
            </a:pPr>
            <a:r>
              <a:rPr lang="en-US" sz="2400" smtClean="0"/>
              <a:t>25% of inpatients are catheterized at some time during their hospital stay.</a:t>
            </a:r>
          </a:p>
          <a:p>
            <a:pPr>
              <a:spcAft>
                <a:spcPct val="45000"/>
              </a:spcAft>
            </a:pPr>
            <a:r>
              <a:rPr lang="en-US" sz="2400" smtClean="0"/>
              <a:t>Nosocomial UTI leads to increased morbidity and increased costs.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4689" indent="-290265" eaLnBrk="0" hangingPunct="0">
              <a:defRPr sz="2400">
                <a:solidFill>
                  <a:schemeClr val="tx1"/>
                </a:solidFill>
                <a:latin typeface="Calibri" charset="0"/>
                <a:ea typeface="ＭＳ Ｐゴシック" charset="0"/>
              </a:defRPr>
            </a:lvl2pPr>
            <a:lvl3pPr marL="1161059" indent="-232212" eaLnBrk="0" hangingPunct="0">
              <a:defRPr sz="2400">
                <a:solidFill>
                  <a:schemeClr val="tx1"/>
                </a:solidFill>
                <a:latin typeface="Calibri" charset="0"/>
                <a:ea typeface="ＭＳ Ｐゴシック" charset="0"/>
              </a:defRPr>
            </a:lvl3pPr>
            <a:lvl4pPr marL="1625483" indent="-232212" eaLnBrk="0" hangingPunct="0">
              <a:defRPr sz="2400">
                <a:solidFill>
                  <a:schemeClr val="tx1"/>
                </a:solidFill>
                <a:latin typeface="Calibri" charset="0"/>
                <a:ea typeface="ＭＳ Ｐゴシック" charset="0"/>
              </a:defRPr>
            </a:lvl4pPr>
            <a:lvl5pPr marL="2089907" indent="-232212" eaLnBrk="0" hangingPunct="0">
              <a:defRPr sz="2400">
                <a:solidFill>
                  <a:schemeClr val="tx1"/>
                </a:solidFill>
                <a:latin typeface="Calibri" charset="0"/>
                <a:ea typeface="ＭＳ Ｐゴシック" charset="0"/>
              </a:defRPr>
            </a:lvl5pPr>
            <a:lvl6pPr marL="2554331" indent="-232212" eaLnBrk="0" fontAlgn="base" hangingPunct="0">
              <a:spcBef>
                <a:spcPct val="0"/>
              </a:spcBef>
              <a:spcAft>
                <a:spcPct val="0"/>
              </a:spcAft>
              <a:defRPr sz="2400">
                <a:solidFill>
                  <a:schemeClr val="tx1"/>
                </a:solidFill>
                <a:latin typeface="Calibri" charset="0"/>
                <a:ea typeface="ＭＳ Ｐゴシック" charset="0"/>
              </a:defRPr>
            </a:lvl6pPr>
            <a:lvl7pPr marL="3018754" indent="-232212" eaLnBrk="0" fontAlgn="base" hangingPunct="0">
              <a:spcBef>
                <a:spcPct val="0"/>
              </a:spcBef>
              <a:spcAft>
                <a:spcPct val="0"/>
              </a:spcAft>
              <a:defRPr sz="2400">
                <a:solidFill>
                  <a:schemeClr val="tx1"/>
                </a:solidFill>
                <a:latin typeface="Calibri" charset="0"/>
                <a:ea typeface="ＭＳ Ｐゴシック" charset="0"/>
              </a:defRPr>
            </a:lvl7pPr>
            <a:lvl8pPr marL="3483178" indent="-232212" eaLnBrk="0" fontAlgn="base" hangingPunct="0">
              <a:spcBef>
                <a:spcPct val="0"/>
              </a:spcBef>
              <a:spcAft>
                <a:spcPct val="0"/>
              </a:spcAft>
              <a:defRPr sz="2400">
                <a:solidFill>
                  <a:schemeClr val="tx1"/>
                </a:solidFill>
                <a:latin typeface="Calibri" charset="0"/>
                <a:ea typeface="ＭＳ Ｐゴシック" charset="0"/>
              </a:defRPr>
            </a:lvl8pPr>
            <a:lvl9pPr marL="3947602" indent="-232212"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69B00AD-E0A6-9749-A9A9-1DE3924E11ED}" type="slidenum">
              <a:rPr lang="en-US" sz="1200">
                <a:cs typeface="Arial" charset="0"/>
              </a:rPr>
              <a:pPr eaLnBrk="1" hangingPunct="1"/>
              <a:t>25</a:t>
            </a:fld>
            <a:endParaRPr lang="en-US" sz="120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1EABE9-43B1-4634-B168-A2C0895A6F23}"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6EE5D-F51A-49CC-8D68-0C43686C0E41}" type="slidenum">
              <a:rPr lang="en-US"/>
              <a:pPr/>
              <a:t>4</a:t>
            </a:fld>
            <a:endParaRPr lang="en-US"/>
          </a:p>
        </p:txBody>
      </p:sp>
      <p:sp>
        <p:nvSpPr>
          <p:cNvPr id="2363394" name="Rectangle 2"/>
          <p:cNvSpPr>
            <a:spLocks noGrp="1" noRot="1" noChangeAspect="1" noChangeArrowheads="1" noTextEdit="1"/>
          </p:cNvSpPr>
          <p:nvPr>
            <p:ph type="sldImg"/>
          </p:nvPr>
        </p:nvSpPr>
        <p:spPr>
          <a:xfrm>
            <a:off x="885825" y="695325"/>
            <a:ext cx="5213350" cy="3476625"/>
          </a:xfrm>
          <a:ln/>
        </p:spPr>
      </p:sp>
      <p:sp>
        <p:nvSpPr>
          <p:cNvPr id="2363395" name="Rectangle 3"/>
          <p:cNvSpPr>
            <a:spLocks noGrp="1" noChangeArrowheads="1"/>
          </p:cNvSpPr>
          <p:nvPr>
            <p:ph type="body" idx="1"/>
          </p:nvPr>
        </p:nvSpPr>
        <p:spPr>
          <a:xfrm>
            <a:off x="698500" y="4403725"/>
            <a:ext cx="5588000" cy="417195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23A5F17-5FB2-4C5C-BB20-CA6BA882DF43}" type="slidenum">
              <a:rPr lang="en-US" smtClean="0"/>
              <a:pPr/>
              <a:t>5</a:t>
            </a:fld>
            <a:endParaRPr lang="en-US" smtClean="0"/>
          </a:p>
        </p:txBody>
      </p:sp>
      <p:sp>
        <p:nvSpPr>
          <p:cNvPr id="111619" name="Rectangle 2"/>
          <p:cNvSpPr>
            <a:spLocks noGrp="1" noRot="1" noChangeAspect="1" noChangeArrowheads="1" noTextEdit="1"/>
          </p:cNvSpPr>
          <p:nvPr>
            <p:ph type="sldImg"/>
          </p:nvPr>
        </p:nvSpPr>
        <p:spPr>
          <a:xfrm>
            <a:off x="866775" y="153988"/>
            <a:ext cx="5214938" cy="3476625"/>
          </a:xfrm>
          <a:ln/>
        </p:spPr>
      </p:sp>
      <p:sp>
        <p:nvSpPr>
          <p:cNvPr id="111620" name="Rectangle 3"/>
          <p:cNvSpPr>
            <a:spLocks noGrp="1" noChangeArrowheads="1"/>
          </p:cNvSpPr>
          <p:nvPr>
            <p:ph type="body" idx="1"/>
          </p:nvPr>
        </p:nvSpPr>
        <p:spPr>
          <a:xfrm>
            <a:off x="387350" y="3708400"/>
            <a:ext cx="6442075" cy="4325938"/>
          </a:xfrm>
          <a:noFill/>
          <a:ln/>
        </p:spPr>
        <p:txBody>
          <a:bodyPr/>
          <a:lstStyle/>
          <a:p>
            <a:pPr>
              <a:spcAft>
                <a:spcPct val="40000"/>
              </a:spcAft>
            </a:pPr>
            <a:r>
              <a:rPr lang="en-US" sz="2300" smtClean="0"/>
              <a:t>Because of these increased morbidity and costs, several preventive strategies have been attempted. </a:t>
            </a:r>
          </a:p>
          <a:p>
            <a:pPr>
              <a:spcAft>
                <a:spcPct val="40000"/>
              </a:spcAft>
            </a:pPr>
            <a:r>
              <a:rPr lang="en-US" sz="2300" smtClean="0"/>
              <a:t>Silver-coated catheters are one such intervention used to prevent catheter-related infection.</a:t>
            </a:r>
          </a:p>
          <a:p>
            <a:pPr>
              <a:spcAft>
                <a:spcPct val="40000"/>
              </a:spcAft>
            </a:pPr>
            <a:r>
              <a:rPr lang="en-US" sz="2300" smtClean="0"/>
              <a:t>The rationale for using silver is that this substance has in vitro antibacterial activity and is commonly used to prevent infection in burn patients.</a:t>
            </a:r>
          </a:p>
          <a:p>
            <a:pPr>
              <a:spcAft>
                <a:spcPct val="40000"/>
              </a:spcAft>
            </a:pPr>
            <a:r>
              <a:rPr lang="en-US" sz="2300" smtClean="0"/>
              <a:t>The efficacy of silver alloy catheters in preventing urinary tract infection was shown in a recent meta-analysis of randomized trials that we performed.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CB0CA-615A-4237-A31B-85BA730E6EAA}" type="slidenum">
              <a:rPr lang="en-US"/>
              <a:pPr/>
              <a:t>7</a:t>
            </a:fld>
            <a:endParaRPr lang="en-US"/>
          </a:p>
        </p:txBody>
      </p:sp>
      <p:sp>
        <p:nvSpPr>
          <p:cNvPr id="1811458" name="Rectangle 2"/>
          <p:cNvSpPr>
            <a:spLocks noGrp="1" noRot="1" noChangeAspect="1" noChangeArrowheads="1" noTextEdit="1"/>
          </p:cNvSpPr>
          <p:nvPr>
            <p:ph type="sldImg"/>
          </p:nvPr>
        </p:nvSpPr>
        <p:spPr>
          <a:xfrm>
            <a:off x="962025" y="-1057275"/>
            <a:ext cx="5214938" cy="3476625"/>
          </a:xfrm>
          <a:ln/>
        </p:spPr>
      </p:sp>
      <p:sp>
        <p:nvSpPr>
          <p:cNvPr id="1811459" name="Rectangle 3"/>
          <p:cNvSpPr>
            <a:spLocks noGrp="1" noChangeArrowheads="1"/>
          </p:cNvSpPr>
          <p:nvPr>
            <p:ph type="body" idx="1"/>
          </p:nvPr>
        </p:nvSpPr>
        <p:spPr>
          <a:xfrm>
            <a:off x="341313" y="2593975"/>
            <a:ext cx="6340475" cy="6191250"/>
          </a:xfrm>
        </p:spPr>
        <p:txBody>
          <a:bodyPr/>
          <a:lstStyle/>
          <a:p>
            <a:pPr>
              <a:lnSpc>
                <a:spcPct val="95000"/>
              </a:lnSpc>
              <a:spcBef>
                <a:spcPct val="15000"/>
              </a:spcBef>
              <a:spcAft>
                <a:spcPct val="25000"/>
              </a:spcAft>
            </a:pPr>
            <a:r>
              <a:rPr lang="en-US" sz="2400"/>
              <a:t>I have divided these overarching themes into barriers and facilitators. First the barriers: One of the important barriers we discovered [HIT RETURN FOR NEXT BULLET] was the presence of organizational “constipators” who we define as passive-aggressive types who undermine change without active resistance. These individuals appear to be supportive of change but end up ‘gumming’ up the system, thereby requiring others to erect work-arounds to get by them. [HIT RETURN FOR NEXT BULLET]</a:t>
            </a:r>
          </a:p>
          <a:p>
            <a:pPr>
              <a:lnSpc>
                <a:spcPct val="95000"/>
              </a:lnSpc>
              <a:spcBef>
                <a:spcPct val="15000"/>
              </a:spcBef>
              <a:spcAft>
                <a:spcPct val="25000"/>
              </a:spcAft>
            </a:pPr>
            <a:r>
              <a:rPr lang="en-US" sz="2400"/>
              <a:t>Another important barrier was the presence of silos. These were either “</a:t>
            </a:r>
            <a:r>
              <a:rPr lang="en-US" sz="2400" u="sng"/>
              <a:t>Clinical/work-unit silos”</a:t>
            </a:r>
            <a:r>
              <a:rPr lang="en-US" sz="2400"/>
              <a:t>: in which everyone is in their own little world; And “</a:t>
            </a:r>
            <a:r>
              <a:rPr lang="en-US" sz="2400" u="sng"/>
              <a:t>Economic silos” </a:t>
            </a:r>
            <a:r>
              <a:rPr lang="en-US" sz="2400"/>
              <a:t>in which the cost of the practice comes from a different bucket than where the benefits flow</a:t>
            </a:r>
          </a:p>
          <a:p>
            <a:endParaRPr lang="en-US"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E995E-342C-4E15-B58F-F6788D7C77D6}" type="slidenum">
              <a:rPr lang="en-US"/>
              <a:pPr/>
              <a:t>8</a:t>
            </a:fld>
            <a:endParaRPr lang="en-US"/>
          </a:p>
        </p:txBody>
      </p:sp>
      <p:sp>
        <p:nvSpPr>
          <p:cNvPr id="2387970" name="Rectangle 2"/>
          <p:cNvSpPr>
            <a:spLocks noGrp="1" noRot="1" noChangeAspect="1" noChangeArrowheads="1" noTextEdit="1"/>
          </p:cNvSpPr>
          <p:nvPr>
            <p:ph type="sldImg"/>
          </p:nvPr>
        </p:nvSpPr>
        <p:spPr>
          <a:xfrm>
            <a:off x="962025" y="-1057275"/>
            <a:ext cx="5214938" cy="3476625"/>
          </a:xfrm>
          <a:ln/>
        </p:spPr>
      </p:sp>
      <p:sp>
        <p:nvSpPr>
          <p:cNvPr id="2387971" name="Rectangle 3"/>
          <p:cNvSpPr>
            <a:spLocks noGrp="1" noChangeArrowheads="1"/>
          </p:cNvSpPr>
          <p:nvPr>
            <p:ph type="body" idx="1"/>
          </p:nvPr>
        </p:nvSpPr>
        <p:spPr>
          <a:xfrm>
            <a:off x="341313" y="2593975"/>
            <a:ext cx="6340475" cy="6191250"/>
          </a:xfrm>
        </p:spPr>
        <p:txBody>
          <a:bodyPr/>
          <a:lstStyle/>
          <a:p>
            <a:pPr>
              <a:lnSpc>
                <a:spcPct val="95000"/>
              </a:lnSpc>
              <a:spcBef>
                <a:spcPct val="15000"/>
              </a:spcBef>
              <a:spcAft>
                <a:spcPct val="25000"/>
              </a:spcAft>
            </a:pPr>
            <a:r>
              <a:rPr lang="en-US" sz="2400"/>
              <a:t>I have divided these overarching themes into barriers and facilitators. First the barriers: One of the important barriers we discovered [HIT RETURN FOR NEXT BULLET] was the presence of organizational “constipators” who we define as passive-aggressive types who undermine change without active resistance. These individuals appear to be supportive of change but end up ‘gumming’ up the system, thereby requiring others to erect work-arounds to get by them. [HIT RETURN FOR NEXT BULLET]</a:t>
            </a:r>
          </a:p>
          <a:p>
            <a:pPr>
              <a:lnSpc>
                <a:spcPct val="95000"/>
              </a:lnSpc>
              <a:spcBef>
                <a:spcPct val="15000"/>
              </a:spcBef>
              <a:spcAft>
                <a:spcPct val="25000"/>
              </a:spcAft>
            </a:pPr>
            <a:r>
              <a:rPr lang="en-US" sz="2400"/>
              <a:t>Another important barrier was the presence of silos. These were either “</a:t>
            </a:r>
            <a:r>
              <a:rPr lang="en-US" sz="2400" u="sng"/>
              <a:t>Clinical/work-unit silos”</a:t>
            </a:r>
            <a:r>
              <a:rPr lang="en-US" sz="2400"/>
              <a:t>: in which everyone is in their own little world; And “</a:t>
            </a:r>
            <a:r>
              <a:rPr lang="en-US" sz="2400" u="sng"/>
              <a:t>Economic silos” </a:t>
            </a:r>
            <a:r>
              <a:rPr lang="en-US" sz="2400"/>
              <a:t>in which the cost of the practice comes from a different bucket than where the benefits flow</a:t>
            </a:r>
          </a:p>
          <a:p>
            <a:endParaRPr lang="en-US" sz="2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911E326-0D49-4D96-B899-1C1B26D7E266}" type="slidenum">
              <a:rPr lang="en-US" smtClean="0"/>
              <a:pPr/>
              <a:t>12</a:t>
            </a:fld>
            <a:endParaRPr lang="en-US" smtClean="0"/>
          </a:p>
        </p:txBody>
      </p:sp>
      <p:sp>
        <p:nvSpPr>
          <p:cNvPr id="135171" name="Rectangle 2"/>
          <p:cNvSpPr>
            <a:spLocks noGrp="1" noRot="1" noChangeAspect="1" noChangeArrowheads="1" noTextEdit="1"/>
          </p:cNvSpPr>
          <p:nvPr>
            <p:ph type="sldImg"/>
          </p:nvPr>
        </p:nvSpPr>
        <p:spPr>
          <a:xfrm>
            <a:off x="962025" y="-1057275"/>
            <a:ext cx="5214938" cy="3476625"/>
          </a:xfrm>
          <a:ln/>
        </p:spPr>
      </p:sp>
      <p:sp>
        <p:nvSpPr>
          <p:cNvPr id="135172" name="Rectangle 3"/>
          <p:cNvSpPr>
            <a:spLocks noGrp="1" noChangeArrowheads="1"/>
          </p:cNvSpPr>
          <p:nvPr>
            <p:ph type="body" idx="1"/>
          </p:nvPr>
        </p:nvSpPr>
        <p:spPr>
          <a:xfrm>
            <a:off x="341313" y="2593975"/>
            <a:ext cx="6340475" cy="6191250"/>
          </a:xfrm>
          <a:noFill/>
          <a:ln/>
        </p:spPr>
        <p:txBody>
          <a:bodyPr/>
          <a:lstStyle/>
          <a:p>
            <a:pPr>
              <a:lnSpc>
                <a:spcPct val="95000"/>
              </a:lnSpc>
              <a:spcBef>
                <a:spcPct val="15000"/>
              </a:spcBef>
              <a:spcAft>
                <a:spcPct val="25000"/>
              </a:spcAft>
            </a:pPr>
            <a:r>
              <a:rPr lang="en-US" sz="2400" smtClean="0"/>
              <a:t>I have divided these overarching themes into barriers and facilitators. First the barriers: One of the important barriers we discovered [HIT RETURN FOR NEXT BULLET] was the presence of organizational “constipators” who we define as passive-aggressive types who undermine change without active resistance. These individuals appear to be supportive of change but end up ‘gumming’ up the system, thereby requiring others to erect work-arounds to get by them. [HIT RETURN FOR NEXT BULLET]</a:t>
            </a:r>
          </a:p>
          <a:p>
            <a:pPr>
              <a:lnSpc>
                <a:spcPct val="95000"/>
              </a:lnSpc>
              <a:spcBef>
                <a:spcPct val="15000"/>
              </a:spcBef>
              <a:spcAft>
                <a:spcPct val="25000"/>
              </a:spcAft>
            </a:pPr>
            <a:r>
              <a:rPr lang="en-US" sz="2400" smtClean="0"/>
              <a:t>Another important barrier was the presence of silos. These were either “</a:t>
            </a:r>
            <a:r>
              <a:rPr lang="en-US" sz="2400" u="sng" smtClean="0"/>
              <a:t>Clinical/work-unit silos”</a:t>
            </a:r>
            <a:r>
              <a:rPr lang="en-US" sz="2400" smtClean="0"/>
              <a:t>: in which everyone is in their own little world; And “</a:t>
            </a:r>
            <a:r>
              <a:rPr lang="en-US" sz="2400" u="sng" smtClean="0"/>
              <a:t>Economic silos” </a:t>
            </a:r>
            <a:r>
              <a:rPr lang="en-US" sz="2400" smtClean="0"/>
              <a:t>in which the cost of the practice comes from a different bucket than where the benefits flow</a:t>
            </a:r>
          </a:p>
          <a:p>
            <a:endParaRPr lang="en-US" sz="24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71525" y="2286000"/>
            <a:ext cx="874395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543050" y="3886200"/>
            <a:ext cx="7200900" cy="1752600"/>
          </a:xfrm>
        </p:spPr>
        <p:txBody>
          <a:bodyPr/>
          <a:lstStyle>
            <a:lvl1pPr marL="0" indent="0" algn="ctr">
              <a:buFontTx/>
              <a:buNone/>
              <a:defRPr sz="3200"/>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D75B7394-B615-434A-AEB1-C9C286C3D9F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F9F6C9-0D40-4C11-B746-C04B9FCBA1D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381000"/>
            <a:ext cx="2185987"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381000"/>
            <a:ext cx="6405563"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1DE302-8D37-4CD8-B93B-F032AF6CACC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381000"/>
            <a:ext cx="874395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771525" y="6248400"/>
            <a:ext cx="2143125" cy="457200"/>
          </a:xfrm>
        </p:spPr>
        <p:txBody>
          <a:bodyPr/>
          <a:lstStyle>
            <a:lvl1pPr>
              <a:defRPr/>
            </a:lvl1pPr>
          </a:lstStyle>
          <a:p>
            <a:endParaRPr lang="en-US"/>
          </a:p>
        </p:txBody>
      </p:sp>
      <p:sp>
        <p:nvSpPr>
          <p:cNvPr id="4" name="Footer Placeholder 3"/>
          <p:cNvSpPr>
            <a:spLocks noGrp="1"/>
          </p:cNvSpPr>
          <p:nvPr>
            <p:ph type="ftr" sz="quarter" idx="11"/>
          </p:nvPr>
        </p:nvSpPr>
        <p:spPr>
          <a:xfrm>
            <a:off x="3514725" y="6248400"/>
            <a:ext cx="325755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372350" y="6248400"/>
            <a:ext cx="2143125" cy="457200"/>
          </a:xfrm>
        </p:spPr>
        <p:txBody>
          <a:bodyPr/>
          <a:lstStyle>
            <a:lvl1pPr>
              <a:defRPr/>
            </a:lvl1pPr>
          </a:lstStyle>
          <a:p>
            <a:fld id="{13BEFC47-9B17-4D4D-848C-E29D51E2F0D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9700" y="1828800"/>
            <a:ext cx="4295775" cy="4114800"/>
          </a:xfrm>
        </p:spPr>
        <p:txBody>
          <a:bodyPr/>
          <a:lstStyle/>
          <a:p>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748926BF-861E-485A-A04D-C06FF4825E8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19700" y="1828800"/>
            <a:ext cx="4295775" cy="4114800"/>
          </a:xfrm>
        </p:spPr>
        <p:txBody>
          <a:bodyPr/>
          <a:lstStyle/>
          <a:p>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339255BB-3C8F-43DC-9BBE-6FD64F9A491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87439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1525" y="3962400"/>
            <a:ext cx="87439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ECD5B64C-2B61-4B43-9C85-2072773A205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AA27AE32-88C4-4435-B09D-E9F72409E51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777104-235B-423B-A412-43DA6C279E4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6C5A01-215C-4835-9B55-1270CCB9BD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769F1A-6083-408C-80C9-4CEE54FA59F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7F46FA-B1C9-4F3C-9BEA-FC60E355EEA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467B13-973B-484C-8586-90D3F5AD03C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CD4FA0-A352-4DC1-ABB1-07E2F051517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040EDA-D8AB-4E6F-A757-B37810693B9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ED3D8A-4314-4C1A-8CD9-1E44157CB6B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381000"/>
            <a:ext cx="8743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72FBC8F6-552E-456C-AD23-007A51427BD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ctrTitle"/>
          </p:nvPr>
        </p:nvSpPr>
        <p:spPr>
          <a:xfrm>
            <a:off x="111211" y="67853"/>
            <a:ext cx="10021329" cy="1695450"/>
          </a:xfrm>
        </p:spPr>
        <p:txBody>
          <a:bodyPr/>
          <a:lstStyle/>
          <a:p>
            <a:pPr lvl="0"/>
            <a:r>
              <a:rPr lang="en-US" sz="3600" b="1" dirty="0" smtClean="0">
                <a:solidFill>
                  <a:srgbClr val="FFFF00"/>
                </a:solidFill>
                <a:latin typeface="+mn-lt"/>
              </a:rPr>
              <a:t>Engaging Clinicians in CAUTI Prevention: </a:t>
            </a:r>
            <a:br>
              <a:rPr lang="en-US" sz="3600" b="1" dirty="0" smtClean="0">
                <a:solidFill>
                  <a:srgbClr val="FFFF00"/>
                </a:solidFill>
                <a:latin typeface="+mn-lt"/>
              </a:rPr>
            </a:br>
            <a:r>
              <a:rPr lang="en-US" sz="3600" b="1" dirty="0" smtClean="0">
                <a:solidFill>
                  <a:srgbClr val="FFFF00"/>
                </a:solidFill>
                <a:latin typeface="+mn-lt"/>
              </a:rPr>
              <a:t>Tales from the Trenches</a:t>
            </a:r>
            <a:endParaRPr lang="en-US" sz="3600" b="1" dirty="0">
              <a:solidFill>
                <a:schemeClr val="tx1"/>
              </a:solidFill>
              <a:latin typeface="+mn-lt"/>
            </a:endParaRPr>
          </a:p>
        </p:txBody>
      </p:sp>
      <p:sp>
        <p:nvSpPr>
          <p:cNvPr id="1354755" name="Rectangle 3"/>
          <p:cNvSpPr>
            <a:spLocks noGrp="1" noChangeArrowheads="1"/>
          </p:cNvSpPr>
          <p:nvPr>
            <p:ph type="subTitle" idx="1"/>
          </p:nvPr>
        </p:nvSpPr>
        <p:spPr>
          <a:xfrm>
            <a:off x="247426" y="1520740"/>
            <a:ext cx="9714155" cy="2667000"/>
          </a:xfrm>
        </p:spPr>
        <p:txBody>
          <a:bodyPr/>
          <a:lstStyle/>
          <a:p>
            <a:pPr marL="914400" lvl="2" indent="0" algn="ctr">
              <a:buFontTx/>
              <a:buNone/>
            </a:pPr>
            <a:endParaRPr lang="en-US" sz="2800" dirty="0"/>
          </a:p>
          <a:p>
            <a:r>
              <a:rPr lang="en-US" sz="2800" dirty="0">
                <a:solidFill>
                  <a:schemeClr val="tx2"/>
                </a:solidFill>
              </a:rPr>
              <a:t>Sanjay Saint, MD, MPH</a:t>
            </a:r>
          </a:p>
          <a:p>
            <a:r>
              <a:rPr lang="en-US" sz="2800" dirty="0" smtClean="0">
                <a:solidFill>
                  <a:schemeClr val="tx2"/>
                </a:solidFill>
              </a:rPr>
              <a:t>George Dock Collegiate Professor of Internal Medicine </a:t>
            </a:r>
          </a:p>
          <a:p>
            <a:r>
              <a:rPr lang="en-US" sz="2800" dirty="0" smtClean="0">
                <a:solidFill>
                  <a:schemeClr val="tx2"/>
                </a:solidFill>
              </a:rPr>
              <a:t>University </a:t>
            </a:r>
            <a:r>
              <a:rPr lang="en-US" sz="2800" dirty="0">
                <a:solidFill>
                  <a:schemeClr val="tx2"/>
                </a:solidFill>
              </a:rPr>
              <a:t>of Michigan Medical </a:t>
            </a:r>
            <a:r>
              <a:rPr lang="en-US" sz="2800" dirty="0" smtClean="0">
                <a:solidFill>
                  <a:schemeClr val="tx2"/>
                </a:solidFill>
              </a:rPr>
              <a:t>School</a:t>
            </a:r>
          </a:p>
          <a:p>
            <a:r>
              <a:rPr lang="en-US" sz="2800" dirty="0">
                <a:solidFill>
                  <a:schemeClr val="tx2"/>
                </a:solidFill>
              </a:rPr>
              <a:t>Ann Arbor VA Medical Center</a:t>
            </a:r>
          </a:p>
          <a:p>
            <a:endParaRPr lang="en-US" sz="2800" dirty="0"/>
          </a:p>
          <a:p>
            <a:endParaRPr lang="en-US" sz="2800" dirty="0"/>
          </a:p>
        </p:txBody>
      </p:sp>
      <p:graphicFrame>
        <p:nvGraphicFramePr>
          <p:cNvPr id="1354756" name="Object 4"/>
          <p:cNvGraphicFramePr>
            <a:graphicFrameLocks noChangeAspect="1"/>
          </p:cNvGraphicFramePr>
          <p:nvPr>
            <p:extLst>
              <p:ext uri="{D42A27DB-BD31-4B8C-83A1-F6EECF244321}">
                <p14:modId xmlns:p14="http://schemas.microsoft.com/office/powerpoint/2010/main" val="2234087008"/>
              </p:ext>
            </p:extLst>
          </p:nvPr>
        </p:nvGraphicFramePr>
        <p:xfrm>
          <a:off x="7533938" y="4800114"/>
          <a:ext cx="1814513" cy="1501775"/>
        </p:xfrm>
        <a:graphic>
          <a:graphicData uri="http://schemas.openxmlformats.org/presentationml/2006/ole">
            <mc:AlternateContent xmlns:mc="http://schemas.openxmlformats.org/markup-compatibility/2006">
              <mc:Choice xmlns:v="urn:schemas-microsoft-com:vml" Requires="v">
                <p:oleObj spid="_x0000_s1355121" name="Photo Editor Photo" r:id="rId4" imgW="1152381" imgH="923810" progId="">
                  <p:embed/>
                </p:oleObj>
              </mc:Choice>
              <mc:Fallback>
                <p:oleObj name="Photo Editor Photo" r:id="rId4" imgW="1152381" imgH="92381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3938" y="4800114"/>
                        <a:ext cx="1814513" cy="150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4757" name="Object 5"/>
          <p:cNvGraphicFramePr>
            <a:graphicFrameLocks noChangeAspect="1"/>
          </p:cNvGraphicFramePr>
          <p:nvPr>
            <p:extLst>
              <p:ext uri="{D42A27DB-BD31-4B8C-83A1-F6EECF244321}">
                <p14:modId xmlns:p14="http://schemas.microsoft.com/office/powerpoint/2010/main" val="427284188"/>
              </p:ext>
            </p:extLst>
          </p:nvPr>
        </p:nvGraphicFramePr>
        <p:xfrm>
          <a:off x="818122" y="4762202"/>
          <a:ext cx="1662112" cy="1514475"/>
        </p:xfrm>
        <a:graphic>
          <a:graphicData uri="http://schemas.openxmlformats.org/presentationml/2006/ole">
            <mc:AlternateContent xmlns:mc="http://schemas.openxmlformats.org/markup-compatibility/2006">
              <mc:Choice xmlns:v="urn:schemas-microsoft-com:vml" Requires="v">
                <p:oleObj spid="_x0000_s1355122" name="Bitmap Image" r:id="rId6" imgW="4153480" imgH="5133333" progId="PBrush">
                  <p:embed/>
                </p:oleObj>
              </mc:Choice>
              <mc:Fallback>
                <p:oleObj name="Bitmap Image" r:id="rId6" imgW="4153480" imgH="5133333" progId="PBrush">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122" y="4762202"/>
                        <a:ext cx="1662112"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55016" name="Picture 2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9543" y="4796697"/>
            <a:ext cx="2706687"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95250"/>
            <a:ext cx="8743950" cy="1143000"/>
          </a:xfrm>
        </p:spPr>
        <p:txBody>
          <a:bodyPr>
            <a:normAutofit/>
          </a:bodyPr>
          <a:lstStyle/>
          <a:p>
            <a:r>
              <a:rPr lang="en-US" sz="4000" b="1" dirty="0" smtClean="0">
                <a:latin typeface="Arial" pitchFamily="34" charset="0"/>
                <a:cs typeface="Arial" pitchFamily="34" charset="0"/>
              </a:rPr>
              <a:t>Indication for Catheter Placement</a:t>
            </a:r>
            <a:endParaRPr lang="en-US" sz="4000" b="1" dirty="0">
              <a:latin typeface="Arial" pitchFamily="34" charset="0"/>
              <a:cs typeface="Arial" pitchFamily="34" charset="0"/>
            </a:endParaRPr>
          </a:p>
        </p:txBody>
      </p:sp>
      <p:pic>
        <p:nvPicPr>
          <p:cNvPr id="130050" name="Picture 2"/>
          <p:cNvPicPr>
            <a:picLocks noGrp="1" noChangeAspect="1" noChangeArrowheads="1"/>
          </p:cNvPicPr>
          <p:nvPr>
            <p:ph sz="quarter" idx="1"/>
          </p:nvPr>
        </p:nvPicPr>
        <p:blipFill>
          <a:blip r:embed="rId3" cstate="print"/>
          <a:srcRect l="1346" t="2235" r="1346" b="2235"/>
          <a:stretch>
            <a:fillRect/>
          </a:stretch>
        </p:blipFill>
        <p:spPr bwMode="auto">
          <a:xfrm>
            <a:off x="476250" y="1027454"/>
            <a:ext cx="9342158" cy="55257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14300"/>
            <a:ext cx="8743950" cy="1143000"/>
          </a:xfrm>
        </p:spPr>
        <p:txBody>
          <a:bodyPr>
            <a:normAutofit/>
          </a:bodyPr>
          <a:lstStyle/>
          <a:p>
            <a:r>
              <a:rPr lang="en-US" sz="4000" b="1" dirty="0" smtClean="0">
                <a:latin typeface="Arial" pitchFamily="34" charset="0"/>
                <a:cs typeface="Arial" pitchFamily="34" charset="0"/>
              </a:rPr>
              <a:t>CAUTI Rate</a:t>
            </a:r>
          </a:p>
        </p:txBody>
      </p:sp>
      <p:pic>
        <p:nvPicPr>
          <p:cNvPr id="116738" name="Picture 2"/>
          <p:cNvPicPr>
            <a:picLocks noGrp="1" noChangeAspect="1" noChangeArrowheads="1"/>
          </p:cNvPicPr>
          <p:nvPr>
            <p:ph sz="quarter" idx="1"/>
          </p:nvPr>
        </p:nvPicPr>
        <p:blipFill>
          <a:blip r:embed="rId2" cstate="print"/>
          <a:srcRect l="1346" t="2235" r="1346" b="2235"/>
          <a:stretch>
            <a:fillRect/>
          </a:stretch>
        </p:blipFill>
        <p:spPr bwMode="auto">
          <a:xfrm>
            <a:off x="609600" y="1023915"/>
            <a:ext cx="9239250" cy="54648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93638" y="2114550"/>
            <a:ext cx="9854004" cy="1143000"/>
          </a:xfrm>
          <a:prstGeom prst="rect">
            <a:avLst/>
          </a:prstGeom>
          <a:noFill/>
          <a:ln w="9525">
            <a:noFill/>
            <a:miter lim="800000"/>
            <a:headEnd/>
            <a:tailEnd/>
          </a:ln>
        </p:spPr>
        <p:txBody>
          <a:bodyPr anchor="ctr"/>
          <a:lstStyle/>
          <a:p>
            <a:pPr algn="ctr"/>
            <a:r>
              <a:rPr lang="en-US" sz="4800" i="1" dirty="0">
                <a:solidFill>
                  <a:schemeClr val="tx2"/>
                </a:solidFill>
              </a:rPr>
              <a:t/>
            </a:r>
            <a:br>
              <a:rPr lang="en-US" sz="4800" i="1" dirty="0">
                <a:solidFill>
                  <a:schemeClr val="tx2"/>
                </a:solidFill>
              </a:rPr>
            </a:br>
            <a:r>
              <a:rPr lang="en-US" sz="4800" i="1" dirty="0" smtClean="0">
                <a:solidFill>
                  <a:schemeClr val="tx2"/>
                </a:solidFill>
              </a:rPr>
              <a:t>A key ingredient for success is figuring out how to engage the clinicians in your hospital.</a:t>
            </a:r>
            <a:endParaRPr lang="en-US" sz="4800" i="1"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514350" y="514350"/>
            <a:ext cx="9601200" cy="1143000"/>
          </a:xfrm>
        </p:spPr>
        <p:txBody>
          <a:bodyPr/>
          <a:lstStyle/>
          <a:p>
            <a:r>
              <a:rPr lang="en-US" sz="6000" dirty="0" smtClean="0">
                <a:latin typeface="+mn-lt"/>
              </a:rPr>
              <a:t>Outline</a:t>
            </a:r>
            <a:r>
              <a:rPr lang="en-US" sz="6000" dirty="0">
                <a:solidFill>
                  <a:schemeClr val="tx1"/>
                </a:solidFill>
                <a:latin typeface="+mn-lt"/>
              </a:rPr>
              <a:t/>
            </a:r>
            <a:br>
              <a:rPr lang="en-US" sz="6000" dirty="0">
                <a:solidFill>
                  <a:schemeClr val="tx1"/>
                </a:solidFill>
                <a:latin typeface="+mn-lt"/>
              </a:rPr>
            </a:br>
            <a:endParaRPr lang="en-US" sz="6000" b="1" dirty="0">
              <a:solidFill>
                <a:schemeClr val="tx1"/>
              </a:solidFill>
              <a:latin typeface="+mn-lt"/>
            </a:endParaRPr>
          </a:p>
        </p:txBody>
      </p:sp>
      <p:sp>
        <p:nvSpPr>
          <p:cNvPr id="1789955" name="Rectangle 3"/>
          <p:cNvSpPr>
            <a:spLocks noGrp="1" noChangeArrowheads="1"/>
          </p:cNvSpPr>
          <p:nvPr>
            <p:ph type="body" idx="1"/>
          </p:nvPr>
        </p:nvSpPr>
        <p:spPr>
          <a:xfrm>
            <a:off x="-690305" y="1684641"/>
            <a:ext cx="10944961" cy="6534150"/>
          </a:xfrm>
        </p:spPr>
        <p:txBody>
          <a:bodyPr/>
          <a:lstStyle/>
          <a:p>
            <a:pPr lvl="2">
              <a:lnSpc>
                <a:spcPct val="95000"/>
              </a:lnSpc>
              <a:spcBef>
                <a:spcPts val="3600"/>
              </a:spcBef>
              <a:spcAft>
                <a:spcPts val="3600"/>
              </a:spcAft>
              <a:buFont typeface="Arial" pitchFamily="34" charset="0"/>
              <a:buChar char="•"/>
            </a:pPr>
            <a:r>
              <a:rPr lang="en-US" sz="4000" dirty="0" smtClean="0">
                <a:solidFill>
                  <a:schemeClr val="bg2">
                    <a:lumMod val="60000"/>
                    <a:lumOff val="40000"/>
                  </a:schemeClr>
                </a:solidFill>
                <a:cs typeface="Times New Roman" pitchFamily="18" charset="0"/>
              </a:rPr>
              <a:t> CAUTI &amp; Timely Removal of the Catheter</a:t>
            </a:r>
          </a:p>
          <a:p>
            <a:pPr lvl="2">
              <a:lnSpc>
                <a:spcPct val="95000"/>
              </a:lnSpc>
              <a:spcBef>
                <a:spcPts val="3600"/>
              </a:spcBef>
              <a:spcAft>
                <a:spcPts val="3600"/>
              </a:spcAft>
              <a:buFont typeface="Arial" pitchFamily="34" charset="0"/>
              <a:buChar char="•"/>
            </a:pPr>
            <a:r>
              <a:rPr lang="en-US" sz="4000" dirty="0" smtClean="0">
                <a:solidFill>
                  <a:schemeClr val="tx1">
                    <a:lumMod val="75000"/>
                  </a:schemeClr>
                </a:solidFill>
                <a:cs typeface="Times New Roman" pitchFamily="18" charset="0"/>
              </a:rPr>
              <a:t> Engaging Clinicians</a:t>
            </a:r>
          </a:p>
          <a:p>
            <a:pPr lvl="2">
              <a:lnSpc>
                <a:spcPct val="95000"/>
              </a:lnSpc>
              <a:spcBef>
                <a:spcPts val="3600"/>
              </a:spcBef>
              <a:spcAft>
                <a:spcPts val="3600"/>
              </a:spcAft>
              <a:buFont typeface="Symbol" pitchFamily="18" charset="2"/>
              <a:buChar char="·"/>
            </a:pPr>
            <a:r>
              <a:rPr lang="en-US" sz="4000" dirty="0" smtClean="0">
                <a:solidFill>
                  <a:schemeClr val="bg2">
                    <a:lumMod val="60000"/>
                    <a:lumOff val="40000"/>
                  </a:schemeClr>
                </a:solidFill>
                <a:cs typeface="Times New Roman" pitchFamily="18" charset="0"/>
              </a:rPr>
              <a:t> Future Directions</a:t>
            </a:r>
          </a:p>
          <a:p>
            <a:pPr lvl="2">
              <a:lnSpc>
                <a:spcPct val="95000"/>
              </a:lnSpc>
              <a:spcBef>
                <a:spcPts val="3600"/>
              </a:spcBef>
              <a:spcAft>
                <a:spcPts val="3600"/>
              </a:spcAft>
              <a:buFont typeface="Symbol" pitchFamily="18" charset="2"/>
              <a:buChar char="·"/>
            </a:pPr>
            <a:endParaRPr lang="en-US" sz="4000" dirty="0">
              <a:solidFill>
                <a:schemeClr val="tx1">
                  <a:lumMod val="75000"/>
                </a:schemeClr>
              </a:solidFill>
              <a:cs typeface="Times New Roman" pitchFamily="18" charset="0"/>
            </a:endParaRPr>
          </a:p>
          <a:p>
            <a:pPr lvl="3">
              <a:spcBef>
                <a:spcPts val="3600"/>
              </a:spcBef>
              <a:spcAft>
                <a:spcPts val="3600"/>
              </a:spcAft>
              <a:buFont typeface="Wingdings" pitchFamily="2" charset="2"/>
              <a:buChar char="Ø"/>
            </a:pPr>
            <a:endParaRPr lang="en-US" sz="4000" dirty="0">
              <a:solidFill>
                <a:schemeClr val="tx1">
                  <a:lumMod val="75000"/>
                </a:schemeClr>
              </a:solidFill>
              <a:latin typeface="Arial" charset="0"/>
              <a:cs typeface="Times New Roman" pitchFamily="18" charset="0"/>
            </a:endParaRPr>
          </a:p>
        </p:txBody>
      </p:sp>
    </p:spTree>
    <p:extLst>
      <p:ext uri="{BB962C8B-B14F-4D97-AF65-F5344CB8AC3E}">
        <p14:creationId xmlns:p14="http://schemas.microsoft.com/office/powerpoint/2010/main" val="3477118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48282" y="1408670"/>
            <a:ext cx="9934832" cy="4572019"/>
          </a:xfrm>
        </p:spPr>
        <p:txBody>
          <a:bodyPr/>
          <a:lstStyle/>
          <a:p>
            <a:pPr>
              <a:spcAft>
                <a:spcPts val="1200"/>
              </a:spcAft>
            </a:pPr>
            <a:r>
              <a:rPr lang="en-US" dirty="0" smtClean="0">
                <a:solidFill>
                  <a:schemeClr val="tx1">
                    <a:lumMod val="75000"/>
                  </a:schemeClr>
                </a:solidFill>
                <a:ea typeface="ＭＳ Ｐゴシック" pitchFamily="34" charset="-128"/>
              </a:rPr>
              <a:t>Play a significant role in shaping care in the hospital</a:t>
            </a:r>
          </a:p>
          <a:p>
            <a:pPr>
              <a:spcAft>
                <a:spcPts val="1200"/>
              </a:spcAft>
            </a:pPr>
            <a:r>
              <a:rPr lang="en-US" dirty="0" smtClean="0">
                <a:solidFill>
                  <a:schemeClr val="tx1">
                    <a:lumMod val="75000"/>
                  </a:schemeClr>
                </a:solidFill>
                <a:ea typeface="ＭＳ Ｐゴシック" pitchFamily="34" charset="-128"/>
              </a:rPr>
              <a:t>Tend to be fairly autonomous; may not be employed by the hospital</a:t>
            </a:r>
          </a:p>
          <a:p>
            <a:pPr>
              <a:spcAft>
                <a:spcPts val="1200"/>
              </a:spcAft>
            </a:pPr>
            <a:r>
              <a:rPr lang="en-US" dirty="0" smtClean="0">
                <a:solidFill>
                  <a:schemeClr val="tx1">
                    <a:lumMod val="75000"/>
                  </a:schemeClr>
                </a:solidFill>
                <a:ea typeface="ＭＳ Ｐゴシック" pitchFamily="34" charset="-128"/>
              </a:rPr>
              <a:t>Primarily interested in treating illness – typically not trained to focus on improving safety and preventing harm</a:t>
            </a:r>
          </a:p>
          <a:p>
            <a:pPr>
              <a:spcAft>
                <a:spcPts val="1200"/>
              </a:spcAft>
            </a:pPr>
            <a:r>
              <a:rPr lang="en-US" dirty="0" smtClean="0">
                <a:solidFill>
                  <a:schemeClr val="tx1">
                    <a:lumMod val="75000"/>
                  </a:schemeClr>
                </a:solidFill>
                <a:ea typeface="ＭＳ Ｐゴシック" pitchFamily="34" charset="-128"/>
              </a:rPr>
              <a:t>Likely unaware of safety efforts in the hospital; most have limited time to volunteer for supporting the safety agenda</a:t>
            </a:r>
          </a:p>
          <a:p>
            <a:pPr>
              <a:spcAft>
                <a:spcPts val="1200"/>
              </a:spcAft>
            </a:pPr>
            <a:r>
              <a:rPr lang="en-US" dirty="0" smtClean="0">
                <a:solidFill>
                  <a:schemeClr val="tx1">
                    <a:lumMod val="75000"/>
                  </a:schemeClr>
                </a:solidFill>
                <a:ea typeface="ＭＳ Ｐゴシック" pitchFamily="34" charset="-128"/>
              </a:rPr>
              <a:t>Change may not be readily embraced</a:t>
            </a:r>
          </a:p>
          <a:p>
            <a:pPr>
              <a:spcAft>
                <a:spcPts val="1200"/>
              </a:spcAft>
            </a:pPr>
            <a:endParaRPr lang="en-US" dirty="0" smtClean="0">
              <a:solidFill>
                <a:schemeClr val="tx1">
                  <a:lumMod val="75000"/>
                </a:schemeClr>
              </a:solidFill>
              <a:ea typeface="ＭＳ Ｐゴシック" pitchFamily="34" charset="-128"/>
            </a:endParaRPr>
          </a:p>
        </p:txBody>
      </p:sp>
      <p:sp>
        <p:nvSpPr>
          <p:cNvPr id="5" name="Rectangle 2"/>
          <p:cNvSpPr>
            <a:spLocks noChangeArrowheads="1"/>
          </p:cNvSpPr>
          <p:nvPr/>
        </p:nvSpPr>
        <p:spPr bwMode="auto">
          <a:xfrm>
            <a:off x="258763" y="125628"/>
            <a:ext cx="10028237" cy="1143000"/>
          </a:xfrm>
          <a:prstGeom prst="rect">
            <a:avLst/>
          </a:prstGeom>
          <a:noFill/>
          <a:ln w="9525">
            <a:noFill/>
            <a:miter lim="800000"/>
            <a:headEnd/>
            <a:tailEnd/>
          </a:ln>
          <a:effectLst/>
        </p:spPr>
        <p:txBody>
          <a:bodyPr anchor="ctr"/>
          <a:lstStyle/>
          <a:p>
            <a:pPr algn="ctr"/>
            <a:r>
              <a:rPr lang="en-US" sz="4800" dirty="0" smtClean="0">
                <a:solidFill>
                  <a:schemeClr val="tx2"/>
                </a:solidFill>
              </a:rPr>
              <a:t>Physicians… </a:t>
            </a:r>
          </a:p>
          <a:p>
            <a:pPr algn="ctr"/>
            <a:r>
              <a:rPr lang="en-US" sz="2000" dirty="0" smtClean="0">
                <a:solidFill>
                  <a:schemeClr val="tx2"/>
                </a:solidFill>
              </a:rPr>
              <a:t>(Following slides courtesy of Dr. Fakih)</a:t>
            </a:r>
            <a:endParaRPr lang="en-US" sz="2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10287000" cy="1143000"/>
          </a:xfrm>
        </p:spPr>
        <p:txBody>
          <a:bodyPr/>
          <a:lstStyle/>
          <a:p>
            <a:r>
              <a:rPr lang="en-US" dirty="0" smtClean="0">
                <a:effectLst/>
                <a:latin typeface="+mn-lt"/>
                <a:ea typeface="ＭＳ Ｐゴシック" pitchFamily="34" charset="-128"/>
              </a:rPr>
              <a:t>How to Engage Physicians?</a:t>
            </a:r>
            <a:br>
              <a:rPr lang="en-US" dirty="0" smtClean="0">
                <a:effectLst/>
                <a:latin typeface="+mn-lt"/>
                <a:ea typeface="ＭＳ Ｐゴシック" pitchFamily="34" charset="-128"/>
              </a:rPr>
            </a:br>
            <a:r>
              <a:rPr lang="en-US" sz="1800" dirty="0" smtClean="0">
                <a:effectLst/>
                <a:latin typeface="Calibri" pitchFamily="34" charset="0"/>
                <a:ea typeface="ＭＳ Ｐゴシック" pitchFamily="34" charset="-128"/>
              </a:rPr>
              <a:t>(James </a:t>
            </a:r>
            <a:r>
              <a:rPr lang="en-US" sz="1800" dirty="0" err="1" smtClean="0">
                <a:effectLst/>
                <a:latin typeface="Calibri" pitchFamily="34" charset="0"/>
                <a:ea typeface="ＭＳ Ｐゴシック" pitchFamily="34" charset="-128"/>
              </a:rPr>
              <a:t>Reinertsen</a:t>
            </a:r>
            <a:r>
              <a:rPr lang="en-US" sz="1800" dirty="0" smtClean="0">
                <a:effectLst/>
                <a:latin typeface="Calibri" pitchFamily="34" charset="0"/>
                <a:ea typeface="ＭＳ Ｐゴシック" pitchFamily="34" charset="-128"/>
              </a:rPr>
              <a:t>, IHI innovation Series White </a:t>
            </a:r>
            <a:r>
              <a:rPr lang="en-US" sz="1800" dirty="0">
                <a:latin typeface="Calibri" pitchFamily="34" charset="0"/>
                <a:ea typeface="ＭＳ Ｐゴシック" pitchFamily="34" charset="-128"/>
              </a:rPr>
              <a:t>P</a:t>
            </a:r>
            <a:r>
              <a:rPr lang="en-US" sz="1800" dirty="0" smtClean="0">
                <a:effectLst/>
                <a:latin typeface="Calibri" pitchFamily="34" charset="0"/>
                <a:ea typeface="ＭＳ Ｐゴシック" pitchFamily="34" charset="-128"/>
              </a:rPr>
              <a:t>aper, 2007)</a:t>
            </a:r>
          </a:p>
        </p:txBody>
      </p:sp>
      <p:sp>
        <p:nvSpPr>
          <p:cNvPr id="2" name="Content Placeholder 1"/>
          <p:cNvSpPr>
            <a:spLocks noGrp="1"/>
          </p:cNvSpPr>
          <p:nvPr>
            <p:ph idx="1"/>
          </p:nvPr>
        </p:nvSpPr>
        <p:spPr>
          <a:xfrm>
            <a:off x="395416" y="1470454"/>
            <a:ext cx="9588843" cy="4473146"/>
          </a:xfrm>
        </p:spPr>
        <p:txBody>
          <a:bodyPr/>
          <a:lstStyle/>
          <a:p>
            <a:pPr marL="457200" indent="-457200">
              <a:spcBef>
                <a:spcPts val="1800"/>
              </a:spcBef>
              <a:spcAft>
                <a:spcPts val="1200"/>
              </a:spcAft>
              <a:buFont typeface="+mj-lt"/>
              <a:buAutoNum type="arabicPeriod"/>
              <a:defRPr/>
            </a:pPr>
            <a:r>
              <a:rPr lang="en-US" dirty="0" smtClean="0">
                <a:solidFill>
                  <a:schemeClr val="tx1">
                    <a:lumMod val="75000"/>
                  </a:schemeClr>
                </a:solidFill>
              </a:rPr>
              <a:t>Develop a common purpose (patient safety, efficiency)</a:t>
            </a:r>
          </a:p>
          <a:p>
            <a:pPr marL="457200" indent="-457200">
              <a:spcBef>
                <a:spcPts val="1800"/>
              </a:spcBef>
              <a:spcAft>
                <a:spcPts val="1200"/>
              </a:spcAft>
              <a:buFont typeface="+mj-lt"/>
              <a:buAutoNum type="arabicPeriod"/>
              <a:defRPr/>
            </a:pPr>
            <a:r>
              <a:rPr lang="en-US" dirty="0" smtClean="0">
                <a:solidFill>
                  <a:schemeClr val="tx1">
                    <a:lumMod val="75000"/>
                  </a:schemeClr>
                </a:solidFill>
              </a:rPr>
              <a:t>View physicians as partners (not barriers)</a:t>
            </a:r>
          </a:p>
          <a:p>
            <a:pPr marL="457200" indent="-457200">
              <a:spcBef>
                <a:spcPts val="1800"/>
              </a:spcBef>
              <a:spcAft>
                <a:spcPts val="1200"/>
              </a:spcAft>
              <a:buFont typeface="+mj-lt"/>
              <a:buAutoNum type="arabicPeriod"/>
              <a:defRPr/>
            </a:pPr>
            <a:r>
              <a:rPr lang="en-US" dirty="0" smtClean="0">
                <a:solidFill>
                  <a:schemeClr val="tx1">
                    <a:lumMod val="75000"/>
                  </a:schemeClr>
                </a:solidFill>
              </a:rPr>
              <a:t>Identify physician champions early</a:t>
            </a:r>
          </a:p>
          <a:p>
            <a:pPr marL="457200" indent="-457200">
              <a:spcBef>
                <a:spcPts val="1800"/>
              </a:spcBef>
              <a:spcAft>
                <a:spcPts val="1200"/>
              </a:spcAft>
              <a:buFont typeface="+mj-lt"/>
              <a:buAutoNum type="arabicPeriod"/>
              <a:defRPr/>
            </a:pPr>
            <a:r>
              <a:rPr lang="en-US" dirty="0" smtClean="0">
                <a:solidFill>
                  <a:schemeClr val="tx1">
                    <a:lumMod val="75000"/>
                  </a:schemeClr>
                </a:solidFill>
              </a:rPr>
              <a:t>Standardize evidence-based processes </a:t>
            </a:r>
          </a:p>
          <a:p>
            <a:pPr marL="457200" indent="-457200">
              <a:spcBef>
                <a:spcPts val="1800"/>
              </a:spcBef>
              <a:spcAft>
                <a:spcPts val="1200"/>
              </a:spcAft>
              <a:buFont typeface="+mj-lt"/>
              <a:buAutoNum type="arabicPeriod"/>
              <a:defRPr/>
            </a:pPr>
            <a:r>
              <a:rPr lang="en-US" dirty="0" smtClean="0">
                <a:solidFill>
                  <a:schemeClr val="tx1">
                    <a:lumMod val="75000"/>
                  </a:schemeClr>
                </a:solidFill>
              </a:rPr>
              <a:t>Provide support from leadership for the efforts of the physician champion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0" y="-47370"/>
            <a:ext cx="10287000" cy="1143000"/>
          </a:xfrm>
        </p:spPr>
        <p:txBody>
          <a:bodyPr>
            <a:normAutofit/>
          </a:bodyPr>
          <a:lstStyle/>
          <a:p>
            <a:r>
              <a:rPr lang="en-US" sz="3600" dirty="0">
                <a:effectLst/>
                <a:latin typeface="Calibri" charset="0"/>
                <a:ea typeface="ＭＳ Ｐゴシック" charset="0"/>
                <a:cs typeface="ＭＳ Ｐゴシック" charset="0"/>
              </a:rPr>
              <a:t>The Physician </a:t>
            </a:r>
            <a:r>
              <a:rPr lang="en-US" sz="3600" dirty="0" smtClean="0">
                <a:effectLst/>
                <a:latin typeface="Calibri" charset="0"/>
                <a:ea typeface="ＭＳ Ｐゴシック" charset="0"/>
                <a:cs typeface="ＭＳ Ｐゴシック" charset="0"/>
              </a:rPr>
              <a:t>Champion &amp; Physician </a:t>
            </a:r>
            <a:r>
              <a:rPr lang="en-US" sz="3600" dirty="0">
                <a:effectLst/>
                <a:latin typeface="Calibri" charset="0"/>
                <a:ea typeface="ＭＳ Ｐゴシック" charset="0"/>
                <a:cs typeface="ＭＳ Ｐゴシック" charset="0"/>
              </a:rPr>
              <a:t>Supporters</a:t>
            </a:r>
          </a:p>
        </p:txBody>
      </p:sp>
      <p:graphicFrame>
        <p:nvGraphicFramePr>
          <p:cNvPr id="4" name="Diagram 3"/>
          <p:cNvGraphicFramePr/>
          <p:nvPr>
            <p:extLst>
              <p:ext uri="{D42A27DB-BD31-4B8C-83A1-F6EECF244321}">
                <p14:modId xmlns:p14="http://schemas.microsoft.com/office/powerpoint/2010/main" val="3683181004"/>
              </p:ext>
            </p:extLst>
          </p:nvPr>
        </p:nvGraphicFramePr>
        <p:xfrm>
          <a:off x="569833" y="1009134"/>
          <a:ext cx="9366422" cy="561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55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6499"/>
            <a:ext cx="10287000" cy="1143000"/>
          </a:xfrm>
        </p:spPr>
        <p:txBody>
          <a:bodyPr/>
          <a:lstStyle/>
          <a:p>
            <a:r>
              <a:rPr lang="en-US" dirty="0" smtClean="0">
                <a:effectLst/>
                <a:latin typeface="Calibri" pitchFamily="34" charset="0"/>
                <a:ea typeface="ＭＳ Ｐゴシック" pitchFamily="34" charset="-128"/>
              </a:rPr>
              <a:t>Physician Supporters: Reasons for Them to Support the Champion (or Become One…)</a:t>
            </a:r>
            <a:endParaRPr lang="en-US" sz="1800" dirty="0" smtClean="0">
              <a:effectLst/>
              <a:latin typeface="Calibri" pitchFamily="34" charset="0"/>
              <a:ea typeface="ＭＳ Ｐゴシック" pitchFamily="34" charset="-12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81979171"/>
              </p:ext>
            </p:extLst>
          </p:nvPr>
        </p:nvGraphicFramePr>
        <p:xfrm>
          <a:off x="257175" y="1517817"/>
          <a:ext cx="9772650" cy="4704080"/>
        </p:xfrm>
        <a:graphic>
          <a:graphicData uri="http://schemas.openxmlformats.org/drawingml/2006/table">
            <a:tbl>
              <a:tblPr firstRow="1" bandRow="1">
                <a:tableStyleId>{5C22544A-7EE6-4342-B048-85BDC9FD1C3A}</a:tableStyleId>
              </a:tblPr>
              <a:tblGrid>
                <a:gridCol w="4886325"/>
                <a:gridCol w="488632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Infectious Disease</a:t>
                      </a:r>
                      <a:r>
                        <a:rPr lang="en-US" sz="1800" baseline="0" dirty="0" smtClean="0">
                          <a:solidFill>
                            <a:schemeClr val="tx2"/>
                          </a:solidFill>
                        </a:rPr>
                        <a:t> Specialists</a:t>
                      </a:r>
                      <a:endParaRPr lang="en-US" sz="1800" dirty="0" smtClean="0">
                        <a:solidFill>
                          <a:schemeClr val="tx2"/>
                        </a:solidFill>
                      </a:endParaRPr>
                    </a:p>
                  </a:txBody>
                  <a:tcPr marL="102870" marR="102870"/>
                </a:tc>
                <a:tc>
                  <a:txBody>
                    <a:bodyPr/>
                    <a:lstStyle/>
                    <a:p>
                      <a:r>
                        <a:rPr lang="en-US" dirty="0" smtClean="0">
                          <a:solidFill>
                            <a:schemeClr val="tx2"/>
                          </a:solidFill>
                        </a:rPr>
                        <a:t>Urologists</a:t>
                      </a:r>
                      <a:endParaRPr lang="en-US" dirty="0">
                        <a:solidFill>
                          <a:schemeClr val="tx2"/>
                        </a:solidFill>
                      </a:endParaRPr>
                    </a:p>
                  </a:txBody>
                  <a:tcPr marL="102870" marR="102870"/>
                </a:tc>
              </a:tr>
              <a:tr h="370840">
                <a:tc>
                  <a:txBody>
                    <a:bodyPr/>
                    <a:lstStyle/>
                    <a:p>
                      <a:pPr marL="285750" indent="-285750" eaLnBrk="1" hangingPunct="1">
                        <a:spcBef>
                          <a:spcPts val="600"/>
                        </a:spcBef>
                        <a:spcAft>
                          <a:spcPts val="600"/>
                        </a:spcAft>
                        <a:buFont typeface="Arial"/>
                        <a:buChar char="•"/>
                      </a:pPr>
                      <a:r>
                        <a:rPr lang="en-US" sz="1800" dirty="0" smtClean="0">
                          <a:solidFill>
                            <a:schemeClr val="bg2">
                              <a:lumMod val="50000"/>
                            </a:schemeClr>
                          </a:solidFill>
                          <a:latin typeface="+mn-lt"/>
                          <a:ea typeface="ＭＳ Ｐゴシック" charset="0"/>
                          <a:cs typeface="ＭＳ Ｐゴシック" charset="0"/>
                        </a:rPr>
                        <a:t>Reduce CAUTI</a:t>
                      </a:r>
                    </a:p>
                    <a:p>
                      <a:pPr marL="285750" indent="-285750" eaLnBrk="1" hangingPunct="1">
                        <a:spcBef>
                          <a:spcPts val="600"/>
                        </a:spcBef>
                        <a:spcAft>
                          <a:spcPts val="600"/>
                        </a:spcAft>
                        <a:buFont typeface="Arial"/>
                        <a:buChar char="•"/>
                      </a:pPr>
                      <a:r>
                        <a:rPr lang="en-US" sz="1800" dirty="0" smtClean="0">
                          <a:solidFill>
                            <a:schemeClr val="bg2">
                              <a:lumMod val="50000"/>
                            </a:schemeClr>
                          </a:solidFill>
                          <a:latin typeface="+mn-lt"/>
                          <a:ea typeface="ＭＳ Ｐゴシック" charset="0"/>
                          <a:cs typeface="ＭＳ Ｐゴシック" charset="0"/>
                        </a:rPr>
                        <a:t>Reduce antibiotic use</a:t>
                      </a:r>
                    </a:p>
                    <a:p>
                      <a:pPr marL="285750" indent="-285750" eaLnBrk="1" hangingPunct="1">
                        <a:spcBef>
                          <a:spcPts val="600"/>
                        </a:spcBef>
                        <a:spcAft>
                          <a:spcPts val="600"/>
                        </a:spcAft>
                        <a:buFont typeface="Arial"/>
                        <a:buChar char="•"/>
                      </a:pPr>
                      <a:r>
                        <a:rPr lang="en-US" sz="1800" dirty="0" smtClean="0">
                          <a:solidFill>
                            <a:schemeClr val="bg2">
                              <a:lumMod val="50000"/>
                            </a:schemeClr>
                          </a:solidFill>
                          <a:latin typeface="+mn-lt"/>
                          <a:ea typeface="ＭＳ Ｐゴシック" charset="0"/>
                          <a:cs typeface="ＭＳ Ｐゴシック" charset="0"/>
                        </a:rPr>
                        <a:t>Reduce potential of increased resistance and </a:t>
                      </a:r>
                      <a:r>
                        <a:rPr lang="en-US" sz="1800" i="1" dirty="0" smtClean="0">
                          <a:solidFill>
                            <a:schemeClr val="bg2">
                              <a:lumMod val="50000"/>
                            </a:schemeClr>
                          </a:solidFill>
                          <a:latin typeface="+mn-lt"/>
                          <a:ea typeface="ＭＳ Ｐゴシック" charset="0"/>
                          <a:cs typeface="ＭＳ Ｐゴシック" charset="0"/>
                        </a:rPr>
                        <a:t>Clostridium </a:t>
                      </a:r>
                      <a:r>
                        <a:rPr lang="en-US" sz="1800" i="1" dirty="0" err="1" smtClean="0">
                          <a:solidFill>
                            <a:schemeClr val="bg2">
                              <a:lumMod val="50000"/>
                            </a:schemeClr>
                          </a:solidFill>
                          <a:latin typeface="+mn-lt"/>
                          <a:ea typeface="ＭＳ Ｐゴシック" charset="0"/>
                          <a:cs typeface="ＭＳ Ｐゴシック" charset="0"/>
                        </a:rPr>
                        <a:t>difficile</a:t>
                      </a:r>
                      <a:r>
                        <a:rPr lang="en-US" sz="1800" dirty="0" smtClean="0">
                          <a:solidFill>
                            <a:schemeClr val="bg2">
                              <a:lumMod val="50000"/>
                            </a:schemeClr>
                          </a:solidFill>
                          <a:latin typeface="+mn-lt"/>
                          <a:ea typeface="ＭＳ Ｐゴシック" charset="0"/>
                          <a:cs typeface="ＭＳ Ｐゴシック" charset="0"/>
                        </a:rPr>
                        <a:t> disease</a:t>
                      </a:r>
                      <a:endParaRPr lang="en-US" sz="1800" i="1" dirty="0" smtClean="0">
                        <a:solidFill>
                          <a:schemeClr val="bg2">
                            <a:lumMod val="50000"/>
                          </a:schemeClr>
                        </a:solidFill>
                        <a:latin typeface="+mn-lt"/>
                        <a:ea typeface="ＭＳ Ｐゴシック" charset="0"/>
                        <a:cs typeface="ＭＳ Ｐゴシック" charset="0"/>
                      </a:endParaRPr>
                    </a:p>
                  </a:txBody>
                  <a:tcPr marL="102870" marR="102870"/>
                </a:tc>
                <a:tc>
                  <a:txBody>
                    <a:bodyPr/>
                    <a:lstStyle/>
                    <a:p>
                      <a:pPr marL="285750" indent="-285750" eaLnBrk="1" fontAlgn="auto" hangingPunct="1">
                        <a:spcBef>
                          <a:spcPts val="600"/>
                        </a:spcBef>
                        <a:spcAft>
                          <a:spcPts val="600"/>
                        </a:spcAft>
                        <a:buFont typeface="Arial"/>
                        <a:buChar char="•"/>
                        <a:defRPr/>
                      </a:pPr>
                      <a:r>
                        <a:rPr lang="en-US" dirty="0" smtClean="0">
                          <a:solidFill>
                            <a:schemeClr val="bg2">
                              <a:lumMod val="50000"/>
                            </a:schemeClr>
                          </a:solidFill>
                        </a:rPr>
                        <a:t>Reduce trauma (mechanical complications): </a:t>
                      </a:r>
                    </a:p>
                    <a:p>
                      <a:pPr marL="914400" lvl="1" indent="-457200" eaLnBrk="1" fontAlgn="auto" hangingPunct="1">
                        <a:spcBef>
                          <a:spcPts val="600"/>
                        </a:spcBef>
                        <a:spcAft>
                          <a:spcPts val="600"/>
                        </a:spcAft>
                        <a:buFont typeface="+mj-lt"/>
                        <a:buAutoNum type="arabicPeriod"/>
                        <a:defRPr/>
                      </a:pPr>
                      <a:r>
                        <a:rPr lang="en-US" dirty="0" err="1" smtClean="0">
                          <a:solidFill>
                            <a:schemeClr val="bg2">
                              <a:lumMod val="50000"/>
                            </a:schemeClr>
                          </a:solidFill>
                        </a:rPr>
                        <a:t>Meatal</a:t>
                      </a:r>
                      <a:r>
                        <a:rPr lang="en-US" dirty="0" smtClean="0">
                          <a:solidFill>
                            <a:schemeClr val="bg2">
                              <a:lumMod val="50000"/>
                            </a:schemeClr>
                          </a:solidFill>
                        </a:rPr>
                        <a:t> and urethral injury</a:t>
                      </a:r>
                    </a:p>
                    <a:p>
                      <a:pPr marL="914400" lvl="1" indent="-457200" eaLnBrk="1" fontAlgn="auto" hangingPunct="1">
                        <a:spcBef>
                          <a:spcPts val="600"/>
                        </a:spcBef>
                        <a:spcAft>
                          <a:spcPts val="600"/>
                        </a:spcAft>
                        <a:buFont typeface="+mj-lt"/>
                        <a:buAutoNum type="arabicPeriod"/>
                        <a:defRPr/>
                      </a:pPr>
                      <a:r>
                        <a:rPr lang="en-US" dirty="0" smtClean="0">
                          <a:solidFill>
                            <a:schemeClr val="bg2">
                              <a:lumMod val="50000"/>
                            </a:schemeClr>
                          </a:solidFill>
                        </a:rPr>
                        <a:t>Hematuria</a:t>
                      </a:r>
                    </a:p>
                    <a:p>
                      <a:pPr>
                        <a:spcBef>
                          <a:spcPts val="600"/>
                        </a:spcBef>
                        <a:spcAft>
                          <a:spcPts val="600"/>
                        </a:spcAft>
                      </a:pPr>
                      <a:endParaRPr lang="en-US" dirty="0">
                        <a:solidFill>
                          <a:schemeClr val="bg2">
                            <a:lumMod val="50000"/>
                          </a:schemeClr>
                        </a:solidFill>
                      </a:endParaRPr>
                    </a:p>
                  </a:txBody>
                  <a:tcPr marL="102870" marR="102870"/>
                </a:tc>
              </a:tr>
              <a:tr h="370840">
                <a:tc>
                  <a:txBody>
                    <a:bodyPr/>
                    <a:lstStyle/>
                    <a:p>
                      <a:pPr>
                        <a:spcBef>
                          <a:spcPts val="600"/>
                        </a:spcBef>
                        <a:spcAft>
                          <a:spcPts val="600"/>
                        </a:spcAft>
                      </a:pPr>
                      <a:r>
                        <a:rPr lang="en-US" dirty="0" smtClean="0">
                          <a:solidFill>
                            <a:schemeClr val="tx2"/>
                          </a:solidFill>
                        </a:rPr>
                        <a:t>Hospitalists</a:t>
                      </a:r>
                      <a:endParaRPr lang="en-US" dirty="0">
                        <a:solidFill>
                          <a:schemeClr val="tx2"/>
                        </a:solidFill>
                      </a:endParaRPr>
                    </a:p>
                  </a:txBody>
                  <a:tcPr marL="102870" marR="102870">
                    <a:solidFill>
                      <a:srgbClr val="4F81BD"/>
                    </a:solidFill>
                  </a:tcPr>
                </a:tc>
                <a:tc>
                  <a:txBody>
                    <a:bodyPr/>
                    <a:lstStyle/>
                    <a:p>
                      <a:pPr>
                        <a:spcBef>
                          <a:spcPts val="600"/>
                        </a:spcBef>
                        <a:spcAft>
                          <a:spcPts val="600"/>
                        </a:spcAft>
                      </a:pPr>
                      <a:r>
                        <a:rPr lang="en-US" dirty="0" smtClean="0">
                          <a:solidFill>
                            <a:srgbClr val="FFFFFF"/>
                          </a:solidFill>
                        </a:rPr>
                        <a:t>Geriatricians</a:t>
                      </a:r>
                      <a:endParaRPr lang="en-US" dirty="0">
                        <a:solidFill>
                          <a:srgbClr val="FFFFFF"/>
                        </a:solidFill>
                      </a:endParaRPr>
                    </a:p>
                  </a:txBody>
                  <a:tcPr marL="102870" marR="102870">
                    <a:solidFill>
                      <a:srgbClr val="4F81BD"/>
                    </a:solidFill>
                  </a:tcPr>
                </a:tc>
              </a:tr>
              <a:tr h="370840">
                <a:tc>
                  <a:txBody>
                    <a:bodyPr/>
                    <a:lstStyle/>
                    <a:p>
                      <a:pPr marL="285750" indent="-285750">
                        <a:spcBef>
                          <a:spcPts val="600"/>
                        </a:spcBef>
                        <a:spcAft>
                          <a:spcPts val="600"/>
                        </a:spcAft>
                        <a:buFont typeface="Arial"/>
                        <a:buChar char="•"/>
                      </a:pPr>
                      <a:r>
                        <a:rPr lang="en-US" dirty="0" smtClean="0">
                          <a:solidFill>
                            <a:schemeClr val="bg2">
                              <a:lumMod val="50000"/>
                            </a:schemeClr>
                          </a:solidFill>
                          <a:latin typeface="+mn-lt"/>
                          <a:ea typeface="ＭＳ Ｐゴシック" charset="0"/>
                          <a:cs typeface="ＭＳ Ｐゴシック" charset="0"/>
                        </a:rPr>
                        <a:t>Infectious and mechanical complications</a:t>
                      </a:r>
                    </a:p>
                    <a:p>
                      <a:pPr marL="285750" indent="-285750">
                        <a:spcBef>
                          <a:spcPts val="600"/>
                        </a:spcBef>
                        <a:spcAft>
                          <a:spcPts val="600"/>
                        </a:spcAft>
                        <a:buFont typeface="Arial"/>
                        <a:buChar char="•"/>
                      </a:pPr>
                      <a:r>
                        <a:rPr lang="en-US" dirty="0" smtClean="0">
                          <a:solidFill>
                            <a:schemeClr val="bg2">
                              <a:lumMod val="50000"/>
                            </a:schemeClr>
                          </a:solidFill>
                          <a:latin typeface="+mn-lt"/>
                          <a:ea typeface="ＭＳ Ｐゴシック" charset="0"/>
                          <a:cs typeface="ＭＳ Ｐゴシック" charset="0"/>
                        </a:rPr>
                        <a:t>Potential catheter complications prolonging length of stay</a:t>
                      </a:r>
                    </a:p>
                    <a:p>
                      <a:pPr marL="285750" indent="-285750">
                        <a:spcBef>
                          <a:spcPts val="600"/>
                        </a:spcBef>
                        <a:spcAft>
                          <a:spcPts val="600"/>
                        </a:spcAft>
                        <a:buFont typeface="Arial"/>
                        <a:buChar char="•"/>
                      </a:pPr>
                      <a:r>
                        <a:rPr lang="en-US" dirty="0" smtClean="0">
                          <a:solidFill>
                            <a:schemeClr val="bg2">
                              <a:lumMod val="50000"/>
                            </a:schemeClr>
                          </a:solidFill>
                          <a:latin typeface="+mn-lt"/>
                          <a:ea typeface="ＭＳ Ｐゴシック" charset="0"/>
                          <a:cs typeface="ＭＳ Ｐゴシック" charset="0"/>
                        </a:rPr>
                        <a:t>Often salaried physicians with incentives</a:t>
                      </a:r>
                      <a:r>
                        <a:rPr lang="en-US" baseline="0" dirty="0" smtClean="0">
                          <a:solidFill>
                            <a:schemeClr val="bg2">
                              <a:lumMod val="50000"/>
                            </a:schemeClr>
                          </a:solidFill>
                          <a:latin typeface="+mn-lt"/>
                          <a:ea typeface="ＭＳ Ｐゴシック" charset="0"/>
                          <a:cs typeface="ＭＳ Ｐゴシック" charset="0"/>
                        </a:rPr>
                        <a:t> based on hospital-based quality and efficiency</a:t>
                      </a:r>
                      <a:endParaRPr lang="en-US" dirty="0" smtClean="0">
                        <a:solidFill>
                          <a:schemeClr val="bg2">
                            <a:lumMod val="50000"/>
                          </a:schemeClr>
                        </a:solidFill>
                        <a:latin typeface="+mn-lt"/>
                        <a:ea typeface="ＭＳ Ｐゴシック" charset="0"/>
                        <a:cs typeface="ＭＳ Ｐゴシック" charset="0"/>
                      </a:endParaRPr>
                    </a:p>
                  </a:txBody>
                  <a:tcPr marL="102870" marR="102870"/>
                </a:tc>
                <a:tc>
                  <a:txBody>
                    <a:bodyPr/>
                    <a:lstStyle/>
                    <a:p>
                      <a:pPr marL="285750" indent="-285750">
                        <a:spcBef>
                          <a:spcPts val="600"/>
                        </a:spcBef>
                        <a:spcAft>
                          <a:spcPts val="600"/>
                        </a:spcAft>
                        <a:buFont typeface="Arial"/>
                        <a:buChar char="•"/>
                      </a:pPr>
                      <a:r>
                        <a:rPr lang="en-US" dirty="0" smtClean="0">
                          <a:solidFill>
                            <a:schemeClr val="bg2">
                              <a:lumMod val="50000"/>
                            </a:schemeClr>
                          </a:solidFill>
                          <a:latin typeface="+mn-lt"/>
                          <a:ea typeface="ＭＳ Ｐゴシック" charset="0"/>
                          <a:cs typeface="ＭＳ Ｐゴシック" charset="0"/>
                        </a:rPr>
                        <a:t>Many elderly are frail</a:t>
                      </a:r>
                    </a:p>
                    <a:p>
                      <a:pPr marL="285750" indent="-285750">
                        <a:spcBef>
                          <a:spcPts val="600"/>
                        </a:spcBef>
                        <a:spcAft>
                          <a:spcPts val="600"/>
                        </a:spcAft>
                        <a:buFont typeface="Arial"/>
                        <a:buChar char="•"/>
                      </a:pPr>
                      <a:r>
                        <a:rPr lang="en-US" dirty="0" smtClean="0">
                          <a:solidFill>
                            <a:schemeClr val="bg2">
                              <a:lumMod val="50000"/>
                            </a:schemeClr>
                          </a:solidFill>
                          <a:latin typeface="+mn-lt"/>
                          <a:ea typeface="ＭＳ Ｐゴシック" charset="0"/>
                          <a:cs typeface="ＭＳ Ｐゴシック" charset="0"/>
                        </a:rPr>
                        <a:t>Urinary catheters are placed more commonly in elderly inappropriately </a:t>
                      </a:r>
                    </a:p>
                    <a:p>
                      <a:pPr marL="285750" indent="-285750">
                        <a:spcBef>
                          <a:spcPts val="600"/>
                        </a:spcBef>
                        <a:spcAft>
                          <a:spcPts val="600"/>
                        </a:spcAft>
                        <a:buFont typeface="Arial"/>
                        <a:buChar char="•"/>
                      </a:pPr>
                      <a:r>
                        <a:rPr lang="en-US" dirty="0" smtClean="0">
                          <a:solidFill>
                            <a:schemeClr val="bg2">
                              <a:lumMod val="50000"/>
                            </a:schemeClr>
                          </a:solidFill>
                          <a:latin typeface="+mn-lt"/>
                          <a:ea typeface="ＭＳ Ｐゴシック" charset="0"/>
                          <a:cs typeface="ＭＳ Ｐゴシック" charset="0"/>
                        </a:rPr>
                        <a:t>Urinary catheters increase immobility and deconditioning</a:t>
                      </a:r>
                    </a:p>
                  </a:txBody>
                  <a:tcPr marL="102870" marR="10287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9428"/>
            <a:ext cx="10287000" cy="1143000"/>
          </a:xfrm>
        </p:spPr>
        <p:txBody>
          <a:bodyPr/>
          <a:lstStyle/>
          <a:p>
            <a:r>
              <a:rPr lang="en-US" dirty="0" smtClean="0">
                <a:effectLst/>
                <a:latin typeface="Calibri" pitchFamily="34" charset="0"/>
                <a:ea typeface="ＭＳ Ｐゴシック" pitchFamily="34" charset="-128"/>
              </a:rPr>
              <a:t>Physician Supporters: Reasons for Them to Support the Champion (or Become One…)</a:t>
            </a:r>
            <a:endParaRPr lang="en-US" sz="1800" dirty="0" smtClean="0">
              <a:effectLst/>
              <a:latin typeface="Calibri" pitchFamily="34" charset="0"/>
              <a:ea typeface="ＭＳ Ｐゴシック" pitchFamily="34" charset="-12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92817535"/>
              </p:ext>
            </p:extLst>
          </p:nvPr>
        </p:nvGraphicFramePr>
        <p:xfrm>
          <a:off x="257175" y="1425144"/>
          <a:ext cx="9772650" cy="5101468"/>
        </p:xfrm>
        <a:graphic>
          <a:graphicData uri="http://schemas.openxmlformats.org/drawingml/2006/table">
            <a:tbl>
              <a:tblPr/>
              <a:tblGrid>
                <a:gridCol w="4886325"/>
                <a:gridCol w="4886325"/>
              </a:tblGrid>
              <a:tr h="371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ＭＳ Ｐゴシック" pitchFamily="34" charset="-128"/>
                        </a:rPr>
                        <a:t>Rehabilitation Specialists</a:t>
                      </a:r>
                    </a:p>
                  </a:txBody>
                  <a:tcPr marL="102870" marR="10287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ＭＳ Ｐゴシック" pitchFamily="34" charset="-128"/>
                        </a:rPr>
                        <a:t>Surgeons</a:t>
                      </a:r>
                    </a:p>
                  </a:txBody>
                  <a:tcPr marL="102870" marR="10287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011412">
                <a:tc>
                  <a:txBody>
                    <a:bodyPr/>
                    <a:lstStyle/>
                    <a:p>
                      <a:pPr marL="285750" marR="0" lvl="0" indent="-28575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US" sz="1800" b="0" i="0" u="none" strike="noStrike" cap="none" normalizeH="0" baseline="0" dirty="0" smtClean="0">
                          <a:ln>
                            <a:noFill/>
                          </a:ln>
                          <a:solidFill>
                            <a:srgbClr val="000000"/>
                          </a:solidFill>
                          <a:effectLst/>
                          <a:latin typeface="+mn-lt"/>
                          <a:ea typeface="ＭＳ Ｐゴシック" pitchFamily="34" charset="-128"/>
                        </a:rPr>
                        <a:t>The urinary catheter reduces mobility in patients: “one-point restraint” </a:t>
                      </a:r>
                    </a:p>
                    <a:p>
                      <a:pPr marL="285750" marR="0" lvl="0" indent="-28575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US" sz="1800" b="0" i="0" u="none" strike="noStrike" cap="none" normalizeH="0" baseline="0" dirty="0" smtClean="0">
                          <a:ln>
                            <a:noFill/>
                          </a:ln>
                          <a:solidFill>
                            <a:srgbClr val="000000"/>
                          </a:solidFill>
                          <a:effectLst/>
                          <a:latin typeface="+mn-lt"/>
                          <a:ea typeface="ＭＳ Ｐゴシック" pitchFamily="34" charset="-128"/>
                        </a:rPr>
                        <a:t>Rapid recovery (improvement in ambulation) may be hampered by the catheter </a:t>
                      </a:r>
                    </a:p>
                  </a:txBody>
                  <a:tcPr marL="102870" marR="10287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US" sz="1800" b="0" i="0" u="none" strike="noStrike" cap="none" normalizeH="0" baseline="0" dirty="0" smtClean="0">
                          <a:ln>
                            <a:noFill/>
                          </a:ln>
                          <a:solidFill>
                            <a:srgbClr val="000000"/>
                          </a:solidFill>
                          <a:effectLst/>
                          <a:latin typeface="+mn-lt"/>
                          <a:ea typeface="ＭＳ Ｐゴシック" pitchFamily="34" charset="-128"/>
                        </a:rPr>
                        <a:t>Surgical Care Improvement Project: Remove catheters by postop day 1 or 2</a:t>
                      </a:r>
                    </a:p>
                    <a:p>
                      <a:pPr marL="285750" marR="0" lvl="0" indent="-28575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US" sz="1800" b="0" i="0" u="none" strike="noStrike" cap="none" normalizeH="0" baseline="0" dirty="0" smtClean="0">
                          <a:ln>
                            <a:noFill/>
                          </a:ln>
                          <a:solidFill>
                            <a:srgbClr val="000000"/>
                          </a:solidFill>
                          <a:effectLst/>
                          <a:latin typeface="+mn-lt"/>
                          <a:ea typeface="ＭＳ Ｐゴシック" pitchFamily="34" charset="-128"/>
                        </a:rPr>
                        <a:t>Inappropriate urinary catheter use may negatively affect the surgeon</a:t>
                      </a:r>
                      <a:r>
                        <a:rPr kumimoji="0" lang="en-US" altLang="en-US" sz="1800" b="0" i="0" u="none" strike="noStrike" cap="none" normalizeH="0" baseline="0" dirty="0" smtClean="0">
                          <a:ln>
                            <a:noFill/>
                          </a:ln>
                          <a:solidFill>
                            <a:srgbClr val="000000"/>
                          </a:solidFill>
                          <a:effectLst/>
                          <a:latin typeface="+mn-lt"/>
                          <a:ea typeface="ＭＳ Ｐゴシック" pitchFamily="34" charset="-128"/>
                        </a:rPr>
                        <a:t>’</a:t>
                      </a:r>
                      <a:r>
                        <a:rPr kumimoji="0" lang="en-US" sz="1800" b="0" i="0" u="none" strike="noStrike" cap="none" normalizeH="0" baseline="0" dirty="0" smtClean="0">
                          <a:ln>
                            <a:noFill/>
                          </a:ln>
                          <a:solidFill>
                            <a:srgbClr val="000000"/>
                          </a:solidFill>
                          <a:effectLst/>
                          <a:latin typeface="+mn-lt"/>
                          <a:ea typeface="ＭＳ Ｐゴシック" pitchFamily="34" charset="-128"/>
                        </a:rPr>
                        <a:t>s profile</a:t>
                      </a:r>
                    </a:p>
                    <a:p>
                      <a:pPr marL="285750" marR="0" lvl="0" indent="-28575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US" sz="1800" b="0" i="0" u="none" strike="noStrike" cap="none" normalizeH="0" baseline="0" dirty="0" smtClean="0">
                          <a:ln>
                            <a:noFill/>
                          </a:ln>
                          <a:solidFill>
                            <a:srgbClr val="000000"/>
                          </a:solidFill>
                          <a:effectLst/>
                          <a:latin typeface="+mn-lt"/>
                          <a:ea typeface="ＭＳ Ｐゴシック" pitchFamily="34" charset="-128"/>
                        </a:rPr>
                        <a:t>Risk of infection and trauma related to the catheter</a:t>
                      </a:r>
                    </a:p>
                  </a:txBody>
                  <a:tcPr marL="102870" marR="10287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2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800" b="0" i="0" u="none" strike="noStrike" cap="none" normalizeH="0" baseline="0" dirty="0" err="1" smtClean="0">
                          <a:ln>
                            <a:noFill/>
                          </a:ln>
                          <a:solidFill>
                            <a:schemeClr val="tx2"/>
                          </a:solidFill>
                          <a:effectLst/>
                          <a:latin typeface="+mn-lt"/>
                          <a:ea typeface="ＭＳ Ｐゴシック" pitchFamily="34" charset="-128"/>
                        </a:rPr>
                        <a:t>Intensivists</a:t>
                      </a:r>
                      <a:endParaRPr kumimoji="0" lang="en-US" sz="1800" b="0" i="0" u="none" strike="noStrike" cap="none" normalizeH="0" baseline="0" dirty="0" smtClean="0">
                        <a:ln>
                          <a:noFill/>
                        </a:ln>
                        <a:solidFill>
                          <a:schemeClr val="tx2"/>
                        </a:solidFill>
                        <a:effectLst/>
                        <a:latin typeface="+mn-lt"/>
                        <a:ea typeface="ＭＳ Ｐゴシック" pitchFamily="34" charset="-128"/>
                      </a:endParaRPr>
                    </a:p>
                  </a:txBody>
                  <a:tcPr marL="102870" marR="10287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800" b="0" i="0" u="none" strike="noStrike" cap="none" normalizeH="0" baseline="0" dirty="0" smtClean="0">
                          <a:ln>
                            <a:noFill/>
                          </a:ln>
                          <a:solidFill>
                            <a:srgbClr val="FFFFFF"/>
                          </a:solidFill>
                          <a:effectLst/>
                          <a:latin typeface="+mn-lt"/>
                          <a:ea typeface="ＭＳ Ｐゴシック" pitchFamily="34" charset="-128"/>
                        </a:rPr>
                        <a:t>Emergency Medicine physicians</a:t>
                      </a:r>
                    </a:p>
                  </a:txBody>
                  <a:tcPr marL="102870" marR="10287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2011412">
                <a:tc>
                  <a:txBody>
                    <a:bodyPr/>
                    <a:lstStyle/>
                    <a:p>
                      <a:pPr marL="285750" marR="0" lvl="0" indent="-28575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US" sz="1800" b="0" i="0" u="none" strike="noStrike" cap="none" normalizeH="0" baseline="0" dirty="0" err="1" smtClean="0">
                          <a:ln>
                            <a:noFill/>
                          </a:ln>
                          <a:solidFill>
                            <a:srgbClr val="000000"/>
                          </a:solidFill>
                          <a:effectLst/>
                          <a:latin typeface="+mn-lt"/>
                          <a:ea typeface="ＭＳ Ｐゴシック" pitchFamily="34" charset="-128"/>
                        </a:rPr>
                        <a:t>Intensivists</a:t>
                      </a:r>
                      <a:r>
                        <a:rPr kumimoji="0" lang="en-US" sz="1800" b="0" i="0" u="none" strike="noStrike" cap="none" normalizeH="0" baseline="0" dirty="0" smtClean="0">
                          <a:ln>
                            <a:noFill/>
                          </a:ln>
                          <a:solidFill>
                            <a:srgbClr val="000000"/>
                          </a:solidFill>
                          <a:effectLst/>
                          <a:latin typeface="+mn-lt"/>
                          <a:ea typeface="ＭＳ Ｐゴシック" pitchFamily="34" charset="-128"/>
                        </a:rPr>
                        <a:t> can support the evaluation of catheter need before transfer out of the ICU</a:t>
                      </a:r>
                    </a:p>
                  </a:txBody>
                  <a:tcPr marL="102870" marR="10287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US" sz="1800" b="0" i="0" u="none" strike="noStrike" cap="none" normalizeH="0" baseline="0" dirty="0" smtClean="0">
                          <a:ln>
                            <a:noFill/>
                          </a:ln>
                          <a:solidFill>
                            <a:srgbClr val="000000"/>
                          </a:solidFill>
                          <a:effectLst/>
                          <a:latin typeface="+mn-lt"/>
                          <a:ea typeface="ＭＳ Ｐゴシック" pitchFamily="34" charset="-128"/>
                        </a:rPr>
                        <a:t>Up to half of the patients are admitted through the emergency department (ED)</a:t>
                      </a:r>
                    </a:p>
                    <a:p>
                      <a:pPr marL="285750" marR="0" lvl="0" indent="-28575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US" sz="1800" b="0" i="0" u="none" strike="noStrike" cap="none" normalizeH="0" baseline="0" dirty="0" smtClean="0">
                          <a:ln>
                            <a:noFill/>
                          </a:ln>
                          <a:solidFill>
                            <a:srgbClr val="000000"/>
                          </a:solidFill>
                          <a:effectLst/>
                          <a:latin typeface="+mn-lt"/>
                          <a:ea typeface="ＭＳ Ｐゴシック" pitchFamily="34" charset="-128"/>
                        </a:rPr>
                        <a:t>Inappropriate urinary catheter placement is common in the ED</a:t>
                      </a:r>
                    </a:p>
                    <a:p>
                      <a:pPr marL="285750" marR="0" lvl="0" indent="-28575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US" sz="1800" b="0" i="0" u="none" strike="noStrike" cap="none" normalizeH="0" baseline="0" dirty="0" smtClean="0">
                          <a:ln>
                            <a:noFill/>
                          </a:ln>
                          <a:solidFill>
                            <a:srgbClr val="000000"/>
                          </a:solidFill>
                          <a:effectLst/>
                          <a:latin typeface="+mn-lt"/>
                          <a:ea typeface="ＭＳ Ｐゴシック" pitchFamily="34" charset="-128"/>
                        </a:rPr>
                        <a:t>Promoting appropriate placement of urinary catheters in the ED will reduce inappropriate use hospital-wide</a:t>
                      </a:r>
                    </a:p>
                  </a:txBody>
                  <a:tcPr marL="102870" marR="10287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60641"/>
            <a:ext cx="10287000" cy="1143000"/>
          </a:xfrm>
        </p:spPr>
        <p:txBody>
          <a:bodyPr/>
          <a:lstStyle/>
          <a:p>
            <a:r>
              <a:rPr lang="en-US" dirty="0" smtClean="0">
                <a:effectLst/>
                <a:latin typeface="+mn-lt"/>
                <a:ea typeface="ＭＳ Ｐゴシック" pitchFamily="34" charset="-128"/>
              </a:rPr>
              <a:t>How to Engage Nurses?</a:t>
            </a:r>
            <a:br>
              <a:rPr lang="en-US" dirty="0" smtClean="0">
                <a:effectLst/>
                <a:latin typeface="+mn-lt"/>
                <a:ea typeface="ＭＳ Ｐゴシック" pitchFamily="34" charset="-128"/>
              </a:rPr>
            </a:br>
            <a:endParaRPr lang="en-US" sz="1800" dirty="0" smtClean="0">
              <a:effectLst/>
              <a:latin typeface="Calibri" pitchFamily="34" charset="0"/>
              <a:ea typeface="ＭＳ Ｐゴシック" pitchFamily="34" charset="-128"/>
            </a:endParaRPr>
          </a:p>
        </p:txBody>
      </p:sp>
      <p:sp>
        <p:nvSpPr>
          <p:cNvPr id="2" name="Content Placeholder 1"/>
          <p:cNvSpPr>
            <a:spLocks noGrp="1"/>
          </p:cNvSpPr>
          <p:nvPr>
            <p:ph idx="1"/>
          </p:nvPr>
        </p:nvSpPr>
        <p:spPr>
          <a:xfrm>
            <a:off x="395416" y="1470454"/>
            <a:ext cx="9588843" cy="4473146"/>
          </a:xfrm>
        </p:spPr>
        <p:txBody>
          <a:bodyPr/>
          <a:lstStyle/>
          <a:p>
            <a:pPr marL="457200" indent="-457200">
              <a:spcBef>
                <a:spcPts val="1800"/>
              </a:spcBef>
              <a:spcAft>
                <a:spcPts val="1200"/>
              </a:spcAft>
              <a:buFont typeface="+mj-lt"/>
              <a:buAutoNum type="arabicPeriod"/>
              <a:defRPr/>
            </a:pPr>
            <a:r>
              <a:rPr lang="en-US" dirty="0" smtClean="0">
                <a:solidFill>
                  <a:schemeClr val="tx1">
                    <a:lumMod val="75000"/>
                  </a:schemeClr>
                </a:solidFill>
              </a:rPr>
              <a:t>Develop a common purpose (patient safety)</a:t>
            </a:r>
          </a:p>
          <a:p>
            <a:pPr marL="457200" indent="-457200">
              <a:spcBef>
                <a:spcPts val="1800"/>
              </a:spcBef>
              <a:spcAft>
                <a:spcPts val="1200"/>
              </a:spcAft>
              <a:buFont typeface="+mj-lt"/>
              <a:buAutoNum type="arabicPeriod"/>
              <a:defRPr/>
            </a:pPr>
            <a:r>
              <a:rPr lang="en-US" dirty="0" smtClean="0">
                <a:solidFill>
                  <a:schemeClr val="tx1">
                    <a:lumMod val="75000"/>
                  </a:schemeClr>
                </a:solidFill>
              </a:rPr>
              <a:t>View nurses as partners (not barriers)</a:t>
            </a:r>
          </a:p>
          <a:p>
            <a:pPr marL="457200" indent="-457200">
              <a:spcBef>
                <a:spcPts val="1800"/>
              </a:spcBef>
              <a:spcAft>
                <a:spcPts val="1200"/>
              </a:spcAft>
              <a:buFont typeface="+mj-lt"/>
              <a:buAutoNum type="arabicPeriod"/>
              <a:defRPr/>
            </a:pPr>
            <a:r>
              <a:rPr lang="en-US" dirty="0" smtClean="0">
                <a:solidFill>
                  <a:schemeClr val="tx1">
                    <a:lumMod val="75000"/>
                  </a:schemeClr>
                </a:solidFill>
              </a:rPr>
              <a:t>Identify nurse champions early</a:t>
            </a:r>
          </a:p>
          <a:p>
            <a:pPr marL="457200" indent="-457200">
              <a:spcBef>
                <a:spcPts val="1800"/>
              </a:spcBef>
              <a:spcAft>
                <a:spcPts val="1200"/>
              </a:spcAft>
              <a:buFont typeface="+mj-lt"/>
              <a:buAutoNum type="arabicPeriod"/>
              <a:defRPr/>
            </a:pPr>
            <a:r>
              <a:rPr lang="en-US" dirty="0" smtClean="0">
                <a:solidFill>
                  <a:schemeClr val="tx1">
                    <a:lumMod val="75000"/>
                  </a:schemeClr>
                </a:solidFill>
              </a:rPr>
              <a:t>Standardize evidence-based processes (and make the right thing to do, the easy thing to do)</a:t>
            </a:r>
          </a:p>
          <a:p>
            <a:pPr marL="457200" indent="-457200">
              <a:spcBef>
                <a:spcPts val="1800"/>
              </a:spcBef>
              <a:spcAft>
                <a:spcPts val="1200"/>
              </a:spcAft>
              <a:buFont typeface="+mj-lt"/>
              <a:buAutoNum type="arabicPeriod"/>
              <a:defRPr/>
            </a:pPr>
            <a:r>
              <a:rPr lang="en-US" dirty="0" smtClean="0">
                <a:solidFill>
                  <a:schemeClr val="tx1">
                    <a:lumMod val="75000"/>
                  </a:schemeClr>
                </a:solidFill>
              </a:rPr>
              <a:t>Provide support from leadership for the efforts of the nurse champion</a:t>
            </a:r>
          </a:p>
        </p:txBody>
      </p:sp>
    </p:spTree>
    <p:extLst>
      <p:ext uri="{BB962C8B-B14F-4D97-AF65-F5344CB8AC3E}">
        <p14:creationId xmlns:p14="http://schemas.microsoft.com/office/powerpoint/2010/main" val="418741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69559"/>
            <a:ext cx="10287001" cy="1143000"/>
          </a:xfrm>
        </p:spPr>
        <p:txBody>
          <a:bodyPr/>
          <a:lstStyle/>
          <a:p>
            <a:r>
              <a:rPr lang="en-US" dirty="0" smtClean="0">
                <a:latin typeface="Arial" charset="0"/>
              </a:rPr>
              <a:t>Catheter-Associated </a:t>
            </a:r>
            <a:br>
              <a:rPr lang="en-US" dirty="0" smtClean="0">
                <a:latin typeface="Arial" charset="0"/>
              </a:rPr>
            </a:br>
            <a:r>
              <a:rPr lang="en-US" dirty="0" smtClean="0">
                <a:latin typeface="Arial" charset="0"/>
              </a:rPr>
              <a:t>Urinary Tract Infection (CAUTI)</a:t>
            </a:r>
          </a:p>
        </p:txBody>
      </p:sp>
      <p:sp>
        <p:nvSpPr>
          <p:cNvPr id="28675" name="Rectangle 3"/>
          <p:cNvSpPr>
            <a:spLocks noGrp="1" noChangeArrowheads="1"/>
          </p:cNvSpPr>
          <p:nvPr>
            <p:ph type="body" idx="1"/>
          </p:nvPr>
        </p:nvSpPr>
        <p:spPr>
          <a:xfrm>
            <a:off x="173043" y="1722438"/>
            <a:ext cx="9659446" cy="4114800"/>
          </a:xfrm>
        </p:spPr>
        <p:txBody>
          <a:bodyPr/>
          <a:lstStyle/>
          <a:p>
            <a:pPr>
              <a:spcBef>
                <a:spcPts val="1800"/>
              </a:spcBef>
              <a:spcAft>
                <a:spcPts val="1200"/>
              </a:spcAft>
            </a:pPr>
            <a:r>
              <a:rPr lang="en-US" sz="3200" dirty="0" smtClean="0">
                <a:solidFill>
                  <a:srgbClr val="FFFF00"/>
                </a:solidFill>
              </a:rPr>
              <a:t>UTI causes ~ 35% of hospital-acquired infections</a:t>
            </a:r>
          </a:p>
          <a:p>
            <a:pPr>
              <a:spcBef>
                <a:spcPts val="1800"/>
              </a:spcBef>
              <a:spcAft>
                <a:spcPts val="1200"/>
              </a:spcAft>
            </a:pPr>
            <a:r>
              <a:rPr lang="en-US" sz="3200" dirty="0" smtClean="0">
                <a:solidFill>
                  <a:srgbClr val="FFFF00"/>
                </a:solidFill>
              </a:rPr>
              <a:t>Most due to urinary catheters</a:t>
            </a:r>
          </a:p>
          <a:p>
            <a:pPr>
              <a:spcBef>
                <a:spcPts val="1800"/>
              </a:spcBef>
              <a:spcAft>
                <a:spcPts val="1200"/>
              </a:spcAft>
            </a:pPr>
            <a:r>
              <a:rPr lang="en-US" sz="3200" dirty="0" smtClean="0">
                <a:solidFill>
                  <a:srgbClr val="FFFF00"/>
                </a:solidFill>
              </a:rPr>
              <a:t>~20% of inpatients are catheterized</a:t>
            </a:r>
          </a:p>
          <a:p>
            <a:pPr>
              <a:spcBef>
                <a:spcPts val="1800"/>
              </a:spcBef>
              <a:spcAft>
                <a:spcPts val="1200"/>
              </a:spcAft>
            </a:pPr>
            <a:r>
              <a:rPr lang="en-US" sz="3200" dirty="0" smtClean="0">
                <a:solidFill>
                  <a:srgbClr val="FFFF00"/>
                </a:solidFill>
              </a:rPr>
              <a:t>Leads to increased morbidity and healthcare costs</a:t>
            </a:r>
          </a:p>
          <a:p>
            <a:pPr>
              <a:spcBef>
                <a:spcPts val="1800"/>
              </a:spcBef>
              <a:spcAft>
                <a:spcPts val="1200"/>
              </a:spcAft>
            </a:pPr>
            <a:r>
              <a:rPr lang="en-US" sz="3200" dirty="0" smtClean="0">
                <a:solidFill>
                  <a:srgbClr val="FFFF00"/>
                </a:solidFill>
              </a:rPr>
              <a:t>CMS no longer reimburses for the additional costs of hospital-acquired CAUTI</a:t>
            </a:r>
          </a:p>
          <a:p>
            <a:pPr>
              <a:spcBef>
                <a:spcPts val="1800"/>
              </a:spcBef>
              <a:spcAft>
                <a:spcPts val="1200"/>
              </a:spcAft>
            </a:pPr>
            <a:endParaRPr lang="en-US" sz="1000" dirty="0" smtClean="0">
              <a:solidFill>
                <a:srgbClr val="FFFF00"/>
              </a:solidFill>
            </a:endParaRPr>
          </a:p>
          <a:p>
            <a:pPr>
              <a:spcBef>
                <a:spcPts val="1800"/>
              </a:spcBef>
              <a:spcAft>
                <a:spcPts val="1200"/>
              </a:spcAft>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8" name="Rectangle 2"/>
          <p:cNvSpPr>
            <a:spLocks noChangeArrowheads="1"/>
          </p:cNvSpPr>
          <p:nvPr/>
        </p:nvSpPr>
        <p:spPr bwMode="auto">
          <a:xfrm>
            <a:off x="148284" y="329083"/>
            <a:ext cx="10028237" cy="596900"/>
          </a:xfrm>
          <a:prstGeom prst="rect">
            <a:avLst/>
          </a:prstGeom>
          <a:noFill/>
          <a:ln w="9525">
            <a:noFill/>
            <a:miter lim="800000"/>
            <a:headEnd/>
            <a:tailEnd/>
          </a:ln>
          <a:effectLst/>
        </p:spPr>
        <p:txBody>
          <a:bodyPr anchor="ctr"/>
          <a:lstStyle/>
          <a:p>
            <a:pPr marL="533400" indent="-533400" algn="ctr">
              <a:spcBef>
                <a:spcPts val="600"/>
              </a:spcBef>
              <a:spcAft>
                <a:spcPts val="600"/>
              </a:spcAft>
            </a:pPr>
            <a:r>
              <a:rPr lang="en-US" sz="3200" dirty="0" smtClean="0">
                <a:solidFill>
                  <a:schemeClr val="tx2"/>
                </a:solidFill>
              </a:rPr>
              <a:t>Attention to Urinary Catheters: Workload</a:t>
            </a:r>
            <a:endParaRPr lang="en-US" sz="3200" i="1" dirty="0" smtClean="0">
              <a:solidFill>
                <a:schemeClr val="tx2"/>
              </a:solidFill>
            </a:endParaRPr>
          </a:p>
        </p:txBody>
      </p:sp>
      <p:sp>
        <p:nvSpPr>
          <p:cNvPr id="1954819" name="Rectangle 3"/>
          <p:cNvSpPr>
            <a:spLocks noChangeArrowheads="1"/>
          </p:cNvSpPr>
          <p:nvPr/>
        </p:nvSpPr>
        <p:spPr bwMode="auto">
          <a:xfrm>
            <a:off x="95250" y="1309816"/>
            <a:ext cx="9963150" cy="6900734"/>
          </a:xfrm>
          <a:prstGeom prst="rect">
            <a:avLst/>
          </a:prstGeom>
          <a:noFill/>
          <a:ln w="9525">
            <a:noFill/>
            <a:miter lim="800000"/>
            <a:headEnd/>
            <a:tailEnd/>
          </a:ln>
          <a:effectLst/>
        </p:spPr>
        <p:txBody>
          <a:bodyPr/>
          <a:lstStyle/>
          <a:p>
            <a:pPr marL="533400" indent="-533400">
              <a:spcBef>
                <a:spcPts val="2400"/>
              </a:spcBef>
              <a:spcAft>
                <a:spcPts val="2400"/>
              </a:spcAft>
              <a:buFont typeface="Arial" pitchFamily="34" charset="0"/>
              <a:buChar char="•"/>
            </a:pPr>
            <a:r>
              <a:rPr lang="en-US" sz="2800" dirty="0" smtClean="0">
                <a:solidFill>
                  <a:schemeClr val="tx1">
                    <a:lumMod val="75000"/>
                  </a:schemeClr>
                </a:solidFill>
              </a:rPr>
              <a:t>Nursing workload can be an issue …</a:t>
            </a:r>
          </a:p>
          <a:p>
            <a:pPr marL="533400" indent="-533400">
              <a:spcBef>
                <a:spcPts val="1200"/>
              </a:spcBef>
              <a:spcAft>
                <a:spcPts val="600"/>
              </a:spcAft>
              <a:buFont typeface="Arial" pitchFamily="34" charset="0"/>
              <a:buChar char="•"/>
            </a:pPr>
            <a:r>
              <a:rPr lang="en-US" sz="2800" dirty="0">
                <a:solidFill>
                  <a:schemeClr val="tx1">
                    <a:lumMod val="75000"/>
                  </a:schemeClr>
                </a:solidFill>
              </a:rPr>
              <a:t>A nurse: “…convenience unfortunately is a high priority …especially with urinary catheters…the workload will be increased if you have to take [patients] to the bathroom or you have to change their bed a little more often </a:t>
            </a:r>
            <a:r>
              <a:rPr lang="en-US" sz="2800" dirty="0" smtClean="0">
                <a:solidFill>
                  <a:schemeClr val="tx1">
                    <a:lumMod val="75000"/>
                  </a:schemeClr>
                </a:solidFill>
              </a:rPr>
              <a:t>….”</a:t>
            </a:r>
          </a:p>
          <a:p>
            <a:pPr marL="533400" indent="-533400">
              <a:spcBef>
                <a:spcPts val="1200"/>
              </a:spcBef>
              <a:spcAft>
                <a:spcPts val="600"/>
              </a:spcAft>
              <a:buFont typeface="Arial" pitchFamily="34" charset="0"/>
              <a:buChar char="•"/>
            </a:pPr>
            <a:endParaRPr lang="en-US" sz="2800" dirty="0">
              <a:solidFill>
                <a:schemeClr val="tx1">
                  <a:lumMod val="75000"/>
                </a:schemeClr>
              </a:solidFill>
            </a:endParaRPr>
          </a:p>
          <a:p>
            <a:pPr marL="533400" indent="-533400">
              <a:spcBef>
                <a:spcPts val="1200"/>
              </a:spcBef>
              <a:spcAft>
                <a:spcPts val="600"/>
              </a:spcAft>
              <a:buFont typeface="Arial" pitchFamily="34" charset="0"/>
              <a:buChar char="•"/>
            </a:pPr>
            <a:endParaRPr lang="en-US" sz="2800" dirty="0" smtClean="0">
              <a:solidFill>
                <a:schemeClr val="tx1">
                  <a:lumMod val="75000"/>
                </a:schemeClr>
              </a:solidFill>
            </a:endParaRPr>
          </a:p>
        </p:txBody>
      </p:sp>
      <p:pic>
        <p:nvPicPr>
          <p:cNvPr id="138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577" y="4605889"/>
            <a:ext cx="51943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4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3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0" name="Rectangle 2"/>
          <p:cNvSpPr>
            <a:spLocks noChangeArrowheads="1"/>
          </p:cNvSpPr>
          <p:nvPr/>
        </p:nvSpPr>
        <p:spPr bwMode="auto">
          <a:xfrm>
            <a:off x="163513" y="384175"/>
            <a:ext cx="10028237"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800" dirty="0" smtClean="0">
                <a:solidFill>
                  <a:schemeClr val="tx2"/>
                </a:solidFill>
                <a:cs typeface="Arial" pitchFamily="34" charset="0"/>
              </a:rPr>
              <a:t>Overcoming Barriers</a:t>
            </a:r>
            <a:endParaRPr lang="en-US" sz="4800" dirty="0">
              <a:solidFill>
                <a:schemeClr val="tx2"/>
              </a:solidFill>
              <a:cs typeface="Arial" pitchFamily="34" charset="0"/>
            </a:endParaRPr>
          </a:p>
        </p:txBody>
      </p:sp>
      <p:sp>
        <p:nvSpPr>
          <p:cNvPr id="1952771" name="Rectangle 3"/>
          <p:cNvSpPr>
            <a:spLocks noChangeArrowheads="1"/>
          </p:cNvSpPr>
          <p:nvPr/>
        </p:nvSpPr>
        <p:spPr bwMode="auto">
          <a:xfrm>
            <a:off x="163513" y="1282700"/>
            <a:ext cx="10028237"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40000"/>
              </a:spcBef>
              <a:spcAft>
                <a:spcPct val="40000"/>
              </a:spcAft>
              <a:buFontTx/>
              <a:buChar char="•"/>
            </a:pPr>
            <a:r>
              <a:rPr lang="en-US" sz="3200" dirty="0">
                <a:solidFill>
                  <a:srgbClr val="FFFF00"/>
                </a:solidFill>
                <a:cs typeface="Arial" pitchFamily="34" charset="0"/>
              </a:rPr>
              <a:t>Nurse buy-in </a:t>
            </a:r>
            <a:r>
              <a:rPr lang="en-US" sz="3200" dirty="0" smtClean="0">
                <a:solidFill>
                  <a:srgbClr val="FFFF00"/>
                </a:solidFill>
                <a:cs typeface="Arial" pitchFamily="34" charset="0"/>
              </a:rPr>
              <a:t>is key to success</a:t>
            </a:r>
            <a:endParaRPr lang="en-US" sz="3200" dirty="0">
              <a:solidFill>
                <a:srgbClr val="FFFF00"/>
              </a:solidFill>
              <a:cs typeface="Arial" pitchFamily="34" charset="0"/>
            </a:endParaRPr>
          </a:p>
          <a:p>
            <a:pPr marL="533400" indent="-533400">
              <a:spcBef>
                <a:spcPct val="40000"/>
              </a:spcBef>
              <a:spcAft>
                <a:spcPct val="40000"/>
              </a:spcAft>
              <a:buFontTx/>
              <a:buChar char="•"/>
            </a:pPr>
            <a:r>
              <a:rPr lang="en-US" sz="3200" u="sng" dirty="0">
                <a:solidFill>
                  <a:srgbClr val="FFFF00"/>
                </a:solidFill>
                <a:cs typeface="Arial" pitchFamily="34" charset="0"/>
              </a:rPr>
              <a:t>A physician administrator</a:t>
            </a:r>
            <a:r>
              <a:rPr lang="en-US" sz="3200" dirty="0">
                <a:solidFill>
                  <a:srgbClr val="FFFF00"/>
                </a:solidFill>
                <a:cs typeface="Arial" pitchFamily="34" charset="0"/>
              </a:rPr>
              <a:t>: “Because the nurses on the geriatrics unit wanted to have their patients regain mobility…they viewed mobility as very important …versus the other units where the nurses didn’t necessarily feel that was a real goal</a:t>
            </a:r>
            <a:r>
              <a:rPr lang="en-US" sz="3200" dirty="0" smtClean="0">
                <a:solidFill>
                  <a:srgbClr val="FFFF00"/>
                </a:solidFill>
                <a:cs typeface="Arial" pitchFamily="34" charset="0"/>
              </a:rPr>
              <a:t>..”</a:t>
            </a:r>
            <a:endParaRPr lang="en-US" sz="3200" dirty="0">
              <a:solidFill>
                <a:srgbClr val="FFFF00"/>
              </a:solidFill>
              <a:cs typeface="Arial" pitchFamily="34" charset="0"/>
            </a:endParaRPr>
          </a:p>
          <a:p>
            <a:pPr marL="533400" indent="-533400">
              <a:spcBef>
                <a:spcPct val="40000"/>
              </a:spcBef>
              <a:spcAft>
                <a:spcPct val="40000"/>
              </a:spcAft>
              <a:buFontTx/>
              <a:buChar char="•"/>
            </a:pPr>
            <a:r>
              <a:rPr lang="en-US" sz="3200" dirty="0" smtClean="0">
                <a:solidFill>
                  <a:srgbClr val="FFFF00"/>
                </a:solidFill>
                <a:cs typeface="Arial" pitchFamily="34" charset="0"/>
              </a:rPr>
              <a:t>A nurse champion is critically important!</a:t>
            </a:r>
            <a:endParaRPr lang="en-US" sz="3200" dirty="0">
              <a:solidFill>
                <a:srgbClr val="FFFF00"/>
              </a:solidFill>
              <a:cs typeface="Arial" pitchFamily="34" charset="0"/>
            </a:endParaRPr>
          </a:p>
          <a:p>
            <a:pPr marL="533400" indent="-533400">
              <a:spcBef>
                <a:spcPct val="40000"/>
              </a:spcBef>
              <a:spcAft>
                <a:spcPct val="40000"/>
              </a:spcAft>
            </a:pPr>
            <a:endParaRPr lang="en-US" sz="3200" dirty="0">
              <a:solidFill>
                <a:srgbClr val="FFFF00"/>
              </a:solidFill>
              <a:cs typeface="Times New Roman" pitchFamily="18" charset="0"/>
            </a:endParaRPr>
          </a:p>
          <a:p>
            <a:pPr marL="533400" indent="-533400">
              <a:spcBef>
                <a:spcPct val="25000"/>
              </a:spcBef>
              <a:spcAft>
                <a:spcPct val="25000"/>
              </a:spcAft>
            </a:pP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95645"/>
            <a:ext cx="8743950" cy="1143000"/>
          </a:xfrm>
        </p:spPr>
        <p:txBody>
          <a:bodyPr/>
          <a:lstStyle/>
          <a:p>
            <a:r>
              <a:rPr lang="en-US" dirty="0" smtClean="0">
                <a:latin typeface="+mn-lt"/>
                <a:cs typeface="Arial" charset="0"/>
              </a:rPr>
              <a:t>Identifying the “Champion”</a:t>
            </a:r>
            <a:endParaRPr lang="en-US" dirty="0">
              <a:latin typeface="+mn-lt"/>
            </a:endParaRPr>
          </a:p>
        </p:txBody>
      </p:sp>
      <p:sp>
        <p:nvSpPr>
          <p:cNvPr id="3" name="Content Placeholder 2"/>
          <p:cNvSpPr>
            <a:spLocks noGrp="1"/>
          </p:cNvSpPr>
          <p:nvPr>
            <p:ph idx="1"/>
          </p:nvPr>
        </p:nvSpPr>
        <p:spPr>
          <a:xfrm>
            <a:off x="321276" y="1569308"/>
            <a:ext cx="9650627" cy="4374292"/>
          </a:xfrm>
        </p:spPr>
        <p:txBody>
          <a:bodyPr/>
          <a:lstStyle/>
          <a:p>
            <a:pPr marL="0" lvl="1" indent="0">
              <a:buNone/>
            </a:pPr>
            <a:r>
              <a:rPr lang="en-GB" sz="2800" dirty="0" smtClean="0">
                <a:solidFill>
                  <a:schemeClr val="tx1">
                    <a:lumMod val="75000"/>
                  </a:schemeClr>
                </a:solidFill>
              </a:rPr>
              <a:t>Successful champions tend to be intrinsically motivated and enthusiastic about the practices they promote</a:t>
            </a:r>
          </a:p>
          <a:p>
            <a:pPr marL="0" lvl="1" indent="0">
              <a:buNone/>
            </a:pPr>
            <a:endParaRPr lang="en-US" sz="2800" dirty="0" smtClean="0">
              <a:solidFill>
                <a:schemeClr val="tx1">
                  <a:lumMod val="75000"/>
                </a:schemeClr>
              </a:solidFill>
            </a:endParaRPr>
          </a:p>
          <a:p>
            <a:pPr marL="342900" lvl="1" indent="-342900">
              <a:buNone/>
            </a:pPr>
            <a:r>
              <a:rPr lang="en-AU" dirty="0" smtClean="0">
                <a:solidFill>
                  <a:schemeClr val="tx1">
                    <a:lumMod val="75000"/>
                  </a:schemeClr>
                </a:solidFill>
              </a:rPr>
              <a:t>	“I have a certain stature in this hospital…People know that I’m very passionate about patient care so…I get positive reinforcement from them…they’re happy to see me…because …they know that I’m thinking about what’s best for the patient…”</a:t>
            </a:r>
          </a:p>
          <a:p>
            <a:pPr marL="342900" lvl="1" indent="-342900">
              <a:buFontTx/>
              <a:buChar char="•"/>
            </a:pPr>
            <a:endParaRPr lang="en-US" dirty="0" smtClean="0"/>
          </a:p>
          <a:p>
            <a:pPr marL="342900" lvl="1" indent="-342900">
              <a:buNone/>
            </a:pPr>
            <a:r>
              <a:rPr lang="en-US" sz="1800" dirty="0" smtClean="0">
                <a:solidFill>
                  <a:schemeClr val="tx2"/>
                </a:solidFill>
              </a:rPr>
              <a:t>				           (Damschroder et al.,  </a:t>
            </a:r>
            <a:r>
              <a:rPr lang="en-US" sz="1800" dirty="0" err="1" smtClean="0">
                <a:solidFill>
                  <a:schemeClr val="tx2"/>
                </a:solidFill>
              </a:rPr>
              <a:t>Qual</a:t>
            </a:r>
            <a:r>
              <a:rPr lang="en-US" sz="1800" dirty="0" smtClean="0">
                <a:solidFill>
                  <a:schemeClr val="tx2"/>
                </a:solidFill>
              </a:rPr>
              <a:t> and Safety in Healthcare 2009)</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0" y="-121512"/>
            <a:ext cx="10287000" cy="1143000"/>
          </a:xfrm>
        </p:spPr>
        <p:txBody>
          <a:bodyPr>
            <a:normAutofit/>
          </a:bodyPr>
          <a:lstStyle/>
          <a:p>
            <a:r>
              <a:rPr lang="en-US" sz="3600" dirty="0">
                <a:effectLst/>
                <a:latin typeface="Calibri" charset="0"/>
                <a:ea typeface="ＭＳ Ｐゴシック" charset="0"/>
                <a:cs typeface="ＭＳ Ｐゴシック" charset="0"/>
              </a:rPr>
              <a:t>The </a:t>
            </a:r>
            <a:r>
              <a:rPr lang="en-US" sz="3600" dirty="0" smtClean="0">
                <a:effectLst/>
                <a:latin typeface="Calibri" charset="0"/>
                <a:ea typeface="ＭＳ Ｐゴシック" charset="0"/>
                <a:cs typeface="ＭＳ Ｐゴシック" charset="0"/>
              </a:rPr>
              <a:t>Bedside Nurse…</a:t>
            </a:r>
            <a:r>
              <a:rPr lang="en-US" sz="3600" dirty="0">
                <a:effectLst/>
                <a:latin typeface="Calibri" charset="0"/>
                <a:ea typeface="ＭＳ Ｐゴシック" charset="0"/>
                <a:cs typeface="ＭＳ Ｐゴシック" charset="0"/>
              </a:rPr>
              <a:t>and </a:t>
            </a:r>
            <a:r>
              <a:rPr lang="en-US" sz="3600" dirty="0" smtClean="0">
                <a:effectLst/>
                <a:latin typeface="Calibri" charset="0"/>
                <a:ea typeface="ＭＳ Ｐゴシック" charset="0"/>
                <a:cs typeface="ＭＳ Ｐゴシック" charset="0"/>
              </a:rPr>
              <a:t>Supporters</a:t>
            </a:r>
            <a:endParaRPr lang="en-US" sz="3600" dirty="0">
              <a:effectLst/>
              <a:latin typeface="Calibri" charset="0"/>
              <a:ea typeface="ＭＳ Ｐゴシック" charset="0"/>
              <a:cs typeface="ＭＳ Ｐゴシック" charset="0"/>
            </a:endParaRPr>
          </a:p>
        </p:txBody>
      </p:sp>
      <p:graphicFrame>
        <p:nvGraphicFramePr>
          <p:cNvPr id="4" name="Diagram 3"/>
          <p:cNvGraphicFramePr/>
          <p:nvPr>
            <p:extLst>
              <p:ext uri="{D42A27DB-BD31-4B8C-83A1-F6EECF244321}">
                <p14:modId xmlns:p14="http://schemas.microsoft.com/office/powerpoint/2010/main" val="973828589"/>
              </p:ext>
            </p:extLst>
          </p:nvPr>
        </p:nvGraphicFramePr>
        <p:xfrm>
          <a:off x="608694" y="1000897"/>
          <a:ext cx="9268613" cy="554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69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0" y="152400"/>
            <a:ext cx="10287000" cy="1143000"/>
          </a:xfrm>
        </p:spPr>
        <p:txBody>
          <a:bodyPr>
            <a:noAutofit/>
          </a:bodyPr>
          <a:lstStyle/>
          <a:p>
            <a:r>
              <a:rPr lang="en-US" sz="3600" dirty="0" smtClean="0">
                <a:effectLst/>
                <a:latin typeface="Calibri" charset="0"/>
                <a:ea typeface="ＭＳ Ｐゴシック" charset="0"/>
                <a:cs typeface="ＭＳ Ｐゴシック" charset="0"/>
              </a:rPr>
              <a:t>Nurse </a:t>
            </a:r>
            <a:r>
              <a:rPr lang="en-US" sz="3600" dirty="0">
                <a:effectLst/>
                <a:latin typeface="Calibri" charset="0"/>
                <a:ea typeface="ＭＳ Ｐゴシック" charset="0"/>
                <a:cs typeface="ＭＳ Ｐゴシック" charset="0"/>
              </a:rPr>
              <a:t>Supporters: </a:t>
            </a:r>
            <a:r>
              <a:rPr lang="en-US" sz="3600" dirty="0" smtClean="0">
                <a:effectLst/>
                <a:latin typeface="Calibri" charset="0"/>
                <a:ea typeface="ＭＳ Ｐゴシック" charset="0"/>
                <a:cs typeface="ＭＳ Ｐゴシック" charset="0"/>
              </a:rPr>
              <a:t/>
            </a:r>
            <a:br>
              <a:rPr lang="en-US" sz="3600" dirty="0" smtClean="0">
                <a:effectLst/>
                <a:latin typeface="Calibri" charset="0"/>
                <a:ea typeface="ＭＳ Ｐゴシック" charset="0"/>
                <a:cs typeface="ＭＳ Ｐゴシック" charset="0"/>
              </a:rPr>
            </a:br>
            <a:r>
              <a:rPr lang="en-US" sz="3600" dirty="0" smtClean="0">
                <a:effectLst/>
                <a:latin typeface="Calibri" charset="0"/>
                <a:ea typeface="ＭＳ Ｐゴシック" charset="0"/>
                <a:cs typeface="ＭＳ Ｐゴシック" charset="0"/>
              </a:rPr>
              <a:t>Reasons </a:t>
            </a:r>
            <a:r>
              <a:rPr lang="en-US" sz="3600" dirty="0">
                <a:effectLst/>
                <a:latin typeface="Calibri" charset="0"/>
                <a:ea typeface="ＭＳ Ｐゴシック" charset="0"/>
                <a:cs typeface="ＭＳ Ｐゴシック" charset="0"/>
              </a:rPr>
              <a:t>for Them to Support the Champion</a:t>
            </a:r>
          </a:p>
        </p:txBody>
      </p:sp>
      <p:graphicFrame>
        <p:nvGraphicFramePr>
          <p:cNvPr id="57366" name="Group 22"/>
          <p:cNvGraphicFramePr>
            <a:graphicFrameLocks noGrp="1"/>
          </p:cNvGraphicFramePr>
          <p:nvPr>
            <p:ph idx="1"/>
            <p:extLst>
              <p:ext uri="{D42A27DB-BD31-4B8C-83A1-F6EECF244321}">
                <p14:modId xmlns:p14="http://schemas.microsoft.com/office/powerpoint/2010/main" val="1217117578"/>
              </p:ext>
            </p:extLst>
          </p:nvPr>
        </p:nvGraphicFramePr>
        <p:xfrm>
          <a:off x="257175" y="1752601"/>
          <a:ext cx="9772650" cy="4943665"/>
        </p:xfrm>
        <a:graphic>
          <a:graphicData uri="http://schemas.openxmlformats.org/drawingml/2006/table">
            <a:tbl>
              <a:tblPr/>
              <a:tblGrid>
                <a:gridCol w="4886325"/>
                <a:gridCol w="4886325"/>
              </a:tblGrid>
              <a:tr h="371501">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Infection </a:t>
                      </a:r>
                      <a:r>
                        <a:rPr kumimoji="0" lang="en-US" sz="1800" b="0" i="0" u="none" strike="noStrike" cap="none" normalizeH="0" baseline="0" dirty="0" err="1" smtClean="0">
                          <a:ln>
                            <a:noFill/>
                          </a:ln>
                          <a:solidFill>
                            <a:srgbClr val="FFFFFF"/>
                          </a:solidFill>
                          <a:effectLst/>
                          <a:latin typeface="Calibri" charset="0"/>
                          <a:ea typeface="ＭＳ Ｐゴシック" charset="0"/>
                          <a:cs typeface="ＭＳ Ｐゴシック" charset="0"/>
                        </a:rPr>
                        <a:t>preventionists</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Case managers</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15553">
                <a:tc>
                  <a:txBody>
                    <a:bodyPr/>
                    <a:lstStyle/>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rPr>
                        <a:t>Reduce </a:t>
                      </a: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CAUTI</a:t>
                      </a: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rPr>
                        <a:t>Reduce antibiotic </a:t>
                      </a: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use</a:t>
                      </a: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rPr>
                        <a:t>Reduce potential of increased resistance and </a:t>
                      </a:r>
                      <a:r>
                        <a:rPr kumimoji="0" lang="en-US" sz="1800" b="0" i="1" u="none" strike="noStrike" cap="none" normalizeH="0" baseline="0" dirty="0">
                          <a:ln>
                            <a:noFill/>
                          </a:ln>
                          <a:solidFill>
                            <a:srgbClr val="000000"/>
                          </a:solidFill>
                          <a:effectLst/>
                          <a:latin typeface="Calibri" charset="0"/>
                          <a:ea typeface="ＭＳ Ｐゴシック" charset="0"/>
                          <a:cs typeface="ＭＳ Ｐゴシック" charset="0"/>
                        </a:rPr>
                        <a:t>Clostridium </a:t>
                      </a:r>
                      <a:r>
                        <a:rPr kumimoji="0" lang="en-US" sz="1800" b="0" i="1" u="none" strike="noStrike" cap="none" normalizeH="0" baseline="0" dirty="0" err="1">
                          <a:ln>
                            <a:noFill/>
                          </a:ln>
                          <a:solidFill>
                            <a:srgbClr val="000000"/>
                          </a:solidFill>
                          <a:effectLst/>
                          <a:latin typeface="Calibri" charset="0"/>
                          <a:ea typeface="ＭＳ Ｐゴシック" charset="0"/>
                          <a:cs typeface="ＭＳ Ｐゴシック" charset="0"/>
                        </a:rPr>
                        <a:t>difficile</a:t>
                      </a:r>
                      <a:r>
                        <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rPr>
                        <a:t> </a:t>
                      </a: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disease</a:t>
                      </a:r>
                      <a:endParaRPr kumimoji="0" lang="en-US" sz="1800" b="0" i="1"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Less complications (mechanical or infectious) = lower cost</a:t>
                      </a: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rPr>
                        <a:t>Early removal of catheter may reduce length of stay</a:t>
                      </a:r>
                    </a:p>
                    <a:p>
                      <a:pPr marL="285750" marR="0" lvl="0" indent="-285750" algn="l" defTabSz="914400" rtl="0" eaLnBrk="1" fontAlgn="base" latinLnBrk="0" hangingPunct="1">
                        <a:lnSpc>
                          <a:spcPct val="100000"/>
                        </a:lnSpc>
                        <a:spcBef>
                          <a:spcPts val="600"/>
                        </a:spcBef>
                        <a:spcAft>
                          <a:spcPts val="60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501">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800" b="0" i="0" u="none" strike="noStrike" cap="none" normalizeH="0" baseline="0" dirty="0" smtClean="0">
                          <a:ln>
                            <a:noFill/>
                          </a:ln>
                          <a:solidFill>
                            <a:schemeClr val="tx2"/>
                          </a:solidFill>
                          <a:effectLst/>
                          <a:latin typeface="Calibri" charset="0"/>
                          <a:ea typeface="ＭＳ Ｐゴシック" charset="0"/>
                          <a:cs typeface="ＭＳ Ｐゴシック" charset="0"/>
                        </a:rPr>
                        <a:t>Nurse educator/ Unit manager/Director of nursing (DON)</a:t>
                      </a:r>
                      <a:endParaRPr kumimoji="0" lang="en-US" sz="1800" b="0" i="0" u="none" strike="noStrike" cap="none" normalizeH="0" baseline="0" dirty="0">
                        <a:ln>
                          <a:noFill/>
                        </a:ln>
                        <a:solidFill>
                          <a:schemeClr val="tx2"/>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Physical therapists</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2164232">
                <a:tc>
                  <a:txBody>
                    <a:bodyPr/>
                    <a:lstStyle/>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Leader and supporter to the bedside nurse</a:t>
                      </a: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Makes appropriate urinary catheter use a priority and a safety issue</a:t>
                      </a: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Helps to address any barriers encountered by the bedside nurse</a:t>
                      </a: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The urinary catheter reduces mobility in patients: “one-point restraint”</a:t>
                      </a: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Rapid recovery (improvement in ambulation) may be hampered by the catheter </a:t>
                      </a: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54679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0" y="152401"/>
            <a:ext cx="10287000" cy="936069"/>
          </a:xfrm>
        </p:spPr>
        <p:txBody>
          <a:bodyPr>
            <a:noAutofit/>
          </a:bodyPr>
          <a:lstStyle/>
          <a:p>
            <a:r>
              <a:rPr lang="en-US" sz="3600" dirty="0" smtClean="0">
                <a:effectLst/>
                <a:latin typeface="Calibri" charset="0"/>
                <a:ea typeface="ＭＳ Ｐゴシック" charset="0"/>
                <a:cs typeface="ＭＳ Ｐゴシック" charset="0"/>
              </a:rPr>
              <a:t>Nurse </a:t>
            </a:r>
            <a:r>
              <a:rPr lang="en-US" sz="3600" dirty="0">
                <a:effectLst/>
                <a:latin typeface="Calibri" charset="0"/>
                <a:ea typeface="ＭＳ Ｐゴシック" charset="0"/>
                <a:cs typeface="ＭＳ Ｐゴシック" charset="0"/>
              </a:rPr>
              <a:t>Supporters: </a:t>
            </a:r>
            <a:r>
              <a:rPr lang="en-US" sz="3600" dirty="0" smtClean="0">
                <a:effectLst/>
                <a:latin typeface="Calibri" charset="0"/>
                <a:ea typeface="ＭＳ Ｐゴシック" charset="0"/>
                <a:cs typeface="ＭＳ Ｐゴシック" charset="0"/>
              </a:rPr>
              <a:t/>
            </a:r>
            <a:br>
              <a:rPr lang="en-US" sz="3600" dirty="0" smtClean="0">
                <a:effectLst/>
                <a:latin typeface="Calibri" charset="0"/>
                <a:ea typeface="ＭＳ Ｐゴシック" charset="0"/>
                <a:cs typeface="ＭＳ Ｐゴシック" charset="0"/>
              </a:rPr>
            </a:br>
            <a:r>
              <a:rPr lang="en-US" sz="3600" dirty="0" smtClean="0">
                <a:effectLst/>
                <a:latin typeface="Calibri" charset="0"/>
                <a:ea typeface="ＭＳ Ｐゴシック" charset="0"/>
                <a:cs typeface="ＭＳ Ｐゴシック" charset="0"/>
              </a:rPr>
              <a:t>Reasons </a:t>
            </a:r>
            <a:r>
              <a:rPr lang="en-US" sz="3600" dirty="0">
                <a:effectLst/>
                <a:latin typeface="Calibri" charset="0"/>
                <a:ea typeface="ＭＳ Ｐゴシック" charset="0"/>
                <a:cs typeface="ＭＳ Ｐゴシック" charset="0"/>
              </a:rPr>
              <a:t>for Them to Support the Champion</a:t>
            </a:r>
          </a:p>
        </p:txBody>
      </p:sp>
      <p:graphicFrame>
        <p:nvGraphicFramePr>
          <p:cNvPr id="57366" name="Group 22"/>
          <p:cNvGraphicFramePr>
            <a:graphicFrameLocks noGrp="1"/>
          </p:cNvGraphicFramePr>
          <p:nvPr>
            <p:ph idx="1"/>
            <p:extLst>
              <p:ext uri="{D42A27DB-BD31-4B8C-83A1-F6EECF244321}">
                <p14:modId xmlns:p14="http://schemas.microsoft.com/office/powerpoint/2010/main" val="1404529965"/>
              </p:ext>
            </p:extLst>
          </p:nvPr>
        </p:nvGraphicFramePr>
        <p:xfrm>
          <a:off x="257175" y="1324591"/>
          <a:ext cx="9772650" cy="5223574"/>
        </p:xfrm>
        <a:graphic>
          <a:graphicData uri="http://schemas.openxmlformats.org/drawingml/2006/table">
            <a:tbl>
              <a:tblPr/>
              <a:tblGrid>
                <a:gridCol w="4886325"/>
                <a:gridCol w="4886325"/>
              </a:tblGrid>
              <a:tr h="371501">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Intensive care unit (ICU) nurses</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Wound care nurses</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15553">
                <a:tc>
                  <a:txBody>
                    <a:bodyPr/>
                    <a:lstStyle/>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A significant opportunity is present upon transfer from the ICU to discontinue no longer needed urinary catheters</a:t>
                      </a: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ICU nurse may evaluate catheter need before transfer out of the unit and discontinue unnecessary catheters</a:t>
                      </a: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Urinary catheter use increases immobility, which in turn results in an increased risk of pressure ulcers</a:t>
                      </a: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Wound care nurses may help in advising the bedside nurse on methods to reduce skin breakdown in patients with incontinence without using urinary catheters</a:t>
                      </a:r>
                      <a:endParaRPr kumimoji="0" lang="en-US" sz="1800" b="0" i="0" u="none" strike="noStrike" cap="none" normalizeH="0" baseline="0" dirty="0">
                        <a:ln>
                          <a:noFill/>
                        </a:ln>
                        <a:solidFill>
                          <a:srgbClr val="000000"/>
                        </a:solidFill>
                        <a:effectLst/>
                        <a:latin typeface="Calibri" charset="0"/>
                        <a:ea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501">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800" b="0" i="0" u="none" strike="noStrike" cap="none" normalizeH="0" baseline="0" dirty="0" smtClean="0">
                          <a:ln>
                            <a:noFill/>
                          </a:ln>
                          <a:solidFill>
                            <a:schemeClr val="tx2"/>
                          </a:solidFill>
                          <a:effectLst/>
                          <a:latin typeface="Calibri" charset="0"/>
                          <a:ea typeface="ＭＳ Ｐゴシック" charset="0"/>
                          <a:cs typeface="ＭＳ Ｐゴシック" charset="0"/>
                        </a:rPr>
                        <a:t>Emergency medicine nurse</a:t>
                      </a:r>
                      <a:endParaRPr kumimoji="0" lang="en-US" sz="1800" b="0" i="0" u="none" strike="noStrike" cap="none" normalizeH="0" baseline="0" dirty="0">
                        <a:ln>
                          <a:noFill/>
                        </a:ln>
                        <a:solidFill>
                          <a:schemeClr val="tx2"/>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Post-operative recovery nurses</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2164232">
                <a:tc>
                  <a:txBody>
                    <a:bodyPr/>
                    <a:lstStyle/>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Up to half of the patients are admitted through the emergency department (ED)</a:t>
                      </a: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Inappropriate urinary catheter placement is common in the ED</a:t>
                      </a: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Promoting appropriate placement of urinary catheters in the ED will reduce inappropriate use hospital-wide</a:t>
                      </a: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Urinary catheters are commonly placed preoperatively for fluid management </a:t>
                      </a:r>
                    </a:p>
                    <a:p>
                      <a:pPr marL="285750" marR="0" lvl="0" indent="-285750" algn="l" defTabSz="914400" rtl="0" eaLnBrk="1" fontAlgn="base" latinLnBrk="0" hangingPunct="1">
                        <a:lnSpc>
                          <a:spcPct val="100000"/>
                        </a:lnSpc>
                        <a:spcBef>
                          <a:spcPts val="600"/>
                        </a:spcBef>
                        <a:spcAft>
                          <a:spcPts val="600"/>
                        </a:spcAft>
                        <a:buClrTx/>
                        <a:buSzTx/>
                        <a:buFont typeface="Calibri" charset="0"/>
                        <a:buChar char="•"/>
                        <a:tabLst/>
                      </a:pPr>
                      <a:r>
                        <a:rPr kumimoji="0" lang="en-US" sz="1800" b="0" i="0" u="none" strike="noStrike" cap="none" normalizeH="0" baseline="0" dirty="0" smtClean="0">
                          <a:ln>
                            <a:noFill/>
                          </a:ln>
                          <a:solidFill>
                            <a:srgbClr val="000000"/>
                          </a:solidFill>
                          <a:effectLst/>
                          <a:latin typeface="Calibri" charset="0"/>
                          <a:ea typeface="ＭＳ Ｐゴシック" charset="0"/>
                          <a:cs typeface="ＭＳ Ｐゴシック" charset="0"/>
                        </a:rPr>
                        <a:t>Post-operative recovery nurses evaluate the catheter for continued need and promptly remove unnecessary catheters</a:t>
                      </a:r>
                      <a:endPar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102870" marR="102870"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299347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72075"/>
            <a:ext cx="8743950" cy="1143000"/>
          </a:xfrm>
        </p:spPr>
        <p:txBody>
          <a:bodyPr/>
          <a:lstStyle/>
          <a:p>
            <a:r>
              <a:rPr lang="en-US" sz="3600" dirty="0" smtClean="0">
                <a:latin typeface="+mn-lt"/>
              </a:rPr>
              <a:t>Putting it All Together: </a:t>
            </a:r>
            <a:br>
              <a:rPr lang="en-US" sz="3600" dirty="0" smtClean="0">
                <a:latin typeface="+mn-lt"/>
              </a:rPr>
            </a:br>
            <a:r>
              <a:rPr lang="en-US" sz="3600" dirty="0" smtClean="0">
                <a:latin typeface="+mn-lt"/>
              </a:rPr>
              <a:t>Key Roles and Responsibilities</a:t>
            </a:r>
            <a:endParaRPr lang="en-US" sz="36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1948904"/>
              </p:ext>
            </p:extLst>
          </p:nvPr>
        </p:nvGraphicFramePr>
        <p:xfrm>
          <a:off x="247135" y="1359242"/>
          <a:ext cx="9749481" cy="5043879"/>
        </p:xfrm>
        <a:graphic>
          <a:graphicData uri="http://schemas.openxmlformats.org/drawingml/2006/table">
            <a:tbl>
              <a:tblPr firstRow="1" bandRow="1">
                <a:tableStyleId>{21E4AEA4-8DFA-4A89-87EB-49C32662AFE0}</a:tableStyleId>
              </a:tblPr>
              <a:tblGrid>
                <a:gridCol w="4963373"/>
                <a:gridCol w="4786108"/>
              </a:tblGrid>
              <a:tr h="1080622">
                <a:tc>
                  <a:txBody>
                    <a:bodyPr/>
                    <a:lstStyle/>
                    <a:p>
                      <a:pPr algn="ctr">
                        <a:spcBef>
                          <a:spcPts val="600"/>
                        </a:spcBef>
                        <a:spcAft>
                          <a:spcPts val="600"/>
                        </a:spcAft>
                      </a:pPr>
                      <a:r>
                        <a:rPr lang="en-US" sz="2800" dirty="0" smtClean="0"/>
                        <a:t>Role</a:t>
                      </a:r>
                      <a:r>
                        <a:rPr lang="en-US" sz="2800" baseline="0" dirty="0" smtClean="0"/>
                        <a:t> or Responsibility</a:t>
                      </a:r>
                      <a:endParaRPr lang="en-US" sz="2800" dirty="0"/>
                    </a:p>
                  </a:txBody>
                  <a:tcPr/>
                </a:tc>
                <a:tc>
                  <a:txBody>
                    <a:bodyPr/>
                    <a:lstStyle/>
                    <a:p>
                      <a:pPr algn="ctr">
                        <a:spcBef>
                          <a:spcPts val="600"/>
                        </a:spcBef>
                        <a:spcAft>
                          <a:spcPts val="600"/>
                        </a:spcAft>
                      </a:pPr>
                      <a:r>
                        <a:rPr lang="en-US" sz="2800" dirty="0" smtClean="0"/>
                        <a:t>Example of Personnel </a:t>
                      </a:r>
                    </a:p>
                    <a:p>
                      <a:pPr algn="ctr">
                        <a:spcBef>
                          <a:spcPts val="600"/>
                        </a:spcBef>
                        <a:spcAft>
                          <a:spcPts val="600"/>
                        </a:spcAft>
                      </a:pPr>
                      <a:r>
                        <a:rPr lang="en-US" sz="2800" dirty="0" smtClean="0"/>
                        <a:t>to</a:t>
                      </a:r>
                      <a:r>
                        <a:rPr lang="en-US" sz="2800" baseline="0" dirty="0" smtClean="0"/>
                        <a:t> Consider </a:t>
                      </a:r>
                      <a:endParaRPr lang="en-US" sz="2800" dirty="0"/>
                    </a:p>
                  </a:txBody>
                  <a:tcPr/>
                </a:tc>
              </a:tr>
              <a:tr h="943293">
                <a:tc>
                  <a:txBody>
                    <a:bodyPr/>
                    <a:lstStyle/>
                    <a:p>
                      <a:pPr marL="0" marR="0">
                        <a:lnSpc>
                          <a:spcPct val="115000"/>
                        </a:lnSpc>
                        <a:spcBef>
                          <a:spcPts val="600"/>
                        </a:spcBef>
                        <a:spcAft>
                          <a:spcPts val="600"/>
                        </a:spcAft>
                      </a:pPr>
                      <a:r>
                        <a:rPr lang="en-US" sz="2400" dirty="0" smtClean="0">
                          <a:solidFill>
                            <a:sysClr val="windowText" lastClr="000000"/>
                          </a:solidFill>
                        </a:rPr>
                        <a:t>Project coordinator</a:t>
                      </a:r>
                    </a:p>
                    <a:p>
                      <a:pPr marL="0" marR="0">
                        <a:lnSpc>
                          <a:spcPct val="115000"/>
                        </a:lnSpc>
                        <a:spcBef>
                          <a:spcPts val="600"/>
                        </a:spcBef>
                        <a:spcAft>
                          <a:spcPts val="600"/>
                        </a:spcAft>
                      </a:pPr>
                      <a:endParaRPr lang="en-US" sz="2400" dirty="0">
                        <a:solidFill>
                          <a:sysClr val="windowText" lastClr="000000"/>
                        </a:solidFill>
                        <a:latin typeface="+mn-lt"/>
                        <a:ea typeface="Calibri"/>
                        <a:cs typeface="Times New Roman"/>
                      </a:endParaRPr>
                    </a:p>
                  </a:txBody>
                  <a:tcPr marL="68580" marR="68580" marT="0" marB="0"/>
                </a:tc>
                <a:tc>
                  <a:txBody>
                    <a:bodyPr/>
                    <a:lstStyle/>
                    <a:p>
                      <a:pPr marL="0" marR="0">
                        <a:lnSpc>
                          <a:spcPct val="115000"/>
                        </a:lnSpc>
                        <a:spcBef>
                          <a:spcPts val="600"/>
                        </a:spcBef>
                        <a:spcAft>
                          <a:spcPts val="1800"/>
                        </a:spcAft>
                      </a:pPr>
                      <a:r>
                        <a:rPr lang="en-US" sz="2400" dirty="0" smtClean="0">
                          <a:solidFill>
                            <a:sysClr val="windowText" lastClr="000000"/>
                          </a:solidFill>
                        </a:rPr>
                        <a:t>Infection </a:t>
                      </a:r>
                      <a:r>
                        <a:rPr lang="en-US" sz="2400" dirty="0" err="1" smtClean="0">
                          <a:solidFill>
                            <a:sysClr val="windowText" lastClr="000000"/>
                          </a:solidFill>
                        </a:rPr>
                        <a:t>preventionist</a:t>
                      </a:r>
                      <a:r>
                        <a:rPr lang="en-US" sz="2400" dirty="0" smtClean="0">
                          <a:solidFill>
                            <a:sysClr val="windowText" lastClr="000000"/>
                          </a:solidFill>
                        </a:rPr>
                        <a:t>, quality </a:t>
                      </a:r>
                      <a:r>
                        <a:rPr lang="en-US" sz="2400" dirty="0">
                          <a:solidFill>
                            <a:sysClr val="windowText" lastClr="000000"/>
                          </a:solidFill>
                        </a:rPr>
                        <a:t>manager, </a:t>
                      </a:r>
                      <a:r>
                        <a:rPr lang="en-US" sz="2400" dirty="0" smtClean="0">
                          <a:solidFill>
                            <a:sysClr val="windowText" lastClr="000000"/>
                          </a:solidFill>
                        </a:rPr>
                        <a:t>nurse manager</a:t>
                      </a:r>
                    </a:p>
                  </a:txBody>
                  <a:tcPr marL="68580" marR="68580" marT="0" marB="0"/>
                </a:tc>
              </a:tr>
              <a:tr h="984317">
                <a:tc>
                  <a:txBody>
                    <a:bodyPr/>
                    <a:lstStyle/>
                    <a:p>
                      <a:pPr marL="0" marR="0">
                        <a:lnSpc>
                          <a:spcPct val="115000"/>
                        </a:lnSpc>
                        <a:spcBef>
                          <a:spcPts val="600"/>
                        </a:spcBef>
                        <a:spcAft>
                          <a:spcPts val="600"/>
                        </a:spcAft>
                      </a:pPr>
                      <a:r>
                        <a:rPr lang="en-US" sz="2400" dirty="0" smtClean="0">
                          <a:solidFill>
                            <a:sysClr val="windowText" lastClr="000000"/>
                          </a:solidFill>
                        </a:rPr>
                        <a:t>Nurse </a:t>
                      </a:r>
                      <a:r>
                        <a:rPr lang="en-US" sz="2400" dirty="0">
                          <a:solidFill>
                            <a:sysClr val="windowText" lastClr="000000"/>
                          </a:solidFill>
                        </a:rPr>
                        <a:t>champion (engage nursing personnel)</a:t>
                      </a:r>
                      <a:endParaRPr lang="en-US" sz="2400" dirty="0">
                        <a:solidFill>
                          <a:sysClr val="windowText" lastClr="000000"/>
                        </a:solidFill>
                        <a:latin typeface="+mn-lt"/>
                        <a:ea typeface="Calibri"/>
                        <a:cs typeface="Times New Roman"/>
                      </a:endParaRPr>
                    </a:p>
                  </a:txBody>
                  <a:tcPr marL="68580" marR="68580" marT="0" marB="0"/>
                </a:tc>
                <a:tc>
                  <a:txBody>
                    <a:bodyPr/>
                    <a:lstStyle/>
                    <a:p>
                      <a:pPr marL="0" marR="0">
                        <a:lnSpc>
                          <a:spcPct val="115000"/>
                        </a:lnSpc>
                        <a:spcBef>
                          <a:spcPts val="600"/>
                        </a:spcBef>
                        <a:spcAft>
                          <a:spcPts val="600"/>
                        </a:spcAft>
                      </a:pPr>
                      <a:r>
                        <a:rPr lang="en-US" sz="2400" dirty="0">
                          <a:solidFill>
                            <a:sysClr val="windowText" lastClr="000000"/>
                          </a:solidFill>
                        </a:rPr>
                        <a:t>Nurse </a:t>
                      </a:r>
                      <a:r>
                        <a:rPr lang="en-US" sz="2400" dirty="0" smtClean="0">
                          <a:solidFill>
                            <a:sysClr val="windowText" lastClr="000000"/>
                          </a:solidFill>
                        </a:rPr>
                        <a:t>educator, unit</a:t>
                      </a:r>
                      <a:r>
                        <a:rPr lang="en-US" sz="2400" baseline="0" dirty="0" smtClean="0">
                          <a:solidFill>
                            <a:sysClr val="windowText" lastClr="000000"/>
                          </a:solidFill>
                        </a:rPr>
                        <a:t> </a:t>
                      </a:r>
                      <a:r>
                        <a:rPr lang="en-US" sz="2400" dirty="0" smtClean="0">
                          <a:solidFill>
                            <a:sysClr val="windowText" lastClr="000000"/>
                          </a:solidFill>
                        </a:rPr>
                        <a:t>manager</a:t>
                      </a:r>
                      <a:r>
                        <a:rPr lang="en-US" sz="2400" dirty="0">
                          <a:solidFill>
                            <a:sysClr val="windowText" lastClr="000000"/>
                          </a:solidFill>
                        </a:rPr>
                        <a:t>, charge nurse, staff nurse</a:t>
                      </a:r>
                      <a:endParaRPr lang="en-US" sz="2400" dirty="0">
                        <a:solidFill>
                          <a:sysClr val="windowText" lastClr="000000"/>
                        </a:solidFill>
                        <a:latin typeface="+mn-lt"/>
                        <a:ea typeface="Calibri"/>
                        <a:cs typeface="Times New Roman"/>
                      </a:endParaRPr>
                    </a:p>
                  </a:txBody>
                  <a:tcPr marL="68580" marR="68580" marT="0" marB="0"/>
                </a:tc>
              </a:tr>
              <a:tr h="984317">
                <a:tc>
                  <a:txBody>
                    <a:bodyPr/>
                    <a:lstStyle/>
                    <a:p>
                      <a:pPr marL="0" marR="0">
                        <a:lnSpc>
                          <a:spcPct val="115000"/>
                        </a:lnSpc>
                        <a:spcBef>
                          <a:spcPts val="600"/>
                        </a:spcBef>
                        <a:spcAft>
                          <a:spcPts val="600"/>
                        </a:spcAft>
                      </a:pPr>
                      <a:r>
                        <a:rPr lang="en-US" sz="2400" dirty="0" smtClean="0">
                          <a:solidFill>
                            <a:sysClr val="windowText" lastClr="000000"/>
                          </a:solidFill>
                        </a:rPr>
                        <a:t>Physician champion (engage</a:t>
                      </a:r>
                      <a:r>
                        <a:rPr lang="en-US" sz="2400" baseline="0" dirty="0" smtClean="0">
                          <a:solidFill>
                            <a:sysClr val="windowText" lastClr="000000"/>
                          </a:solidFill>
                        </a:rPr>
                        <a:t> medical personnel)</a:t>
                      </a:r>
                      <a:endParaRPr lang="en-US" sz="2400" dirty="0">
                        <a:solidFill>
                          <a:sysClr val="windowText" lastClr="000000"/>
                        </a:solidFill>
                        <a:latin typeface="+mn-lt"/>
                        <a:ea typeface="Calibri"/>
                        <a:cs typeface="Times New Roman"/>
                      </a:endParaRPr>
                    </a:p>
                  </a:txBody>
                  <a:tcPr marL="68580" marR="68580" marT="0" marB="0"/>
                </a:tc>
                <a:tc>
                  <a:txBody>
                    <a:bodyPr/>
                    <a:lstStyle/>
                    <a:p>
                      <a:pPr marL="0" marR="0">
                        <a:lnSpc>
                          <a:spcPct val="115000"/>
                        </a:lnSpc>
                        <a:spcBef>
                          <a:spcPts val="600"/>
                        </a:spcBef>
                        <a:spcAft>
                          <a:spcPts val="600"/>
                        </a:spcAft>
                      </a:pPr>
                      <a:r>
                        <a:rPr lang="en-US" sz="2400" dirty="0">
                          <a:solidFill>
                            <a:sysClr val="windowText" lastClr="000000"/>
                          </a:solidFill>
                        </a:rPr>
                        <a:t>Urologist, ID physician, hospital </a:t>
                      </a:r>
                      <a:r>
                        <a:rPr lang="en-US" sz="2400" dirty="0" smtClean="0">
                          <a:solidFill>
                            <a:sysClr val="windowText" lastClr="000000"/>
                          </a:solidFill>
                        </a:rPr>
                        <a:t>epidemiologist, hospitalist</a:t>
                      </a:r>
                      <a:endParaRPr lang="en-US" sz="2400" dirty="0">
                        <a:solidFill>
                          <a:sysClr val="windowText" lastClr="000000"/>
                        </a:solidFill>
                        <a:latin typeface="+mn-lt"/>
                        <a:ea typeface="Calibri"/>
                        <a:cs typeface="Times New Roman"/>
                      </a:endParaRPr>
                    </a:p>
                  </a:txBody>
                  <a:tcPr marL="68580" marR="68580" marT="0" marB="0"/>
                </a:tc>
              </a:tr>
              <a:tr h="984317">
                <a:tc>
                  <a:txBody>
                    <a:bodyPr/>
                    <a:lstStyle/>
                    <a:p>
                      <a:pPr>
                        <a:spcBef>
                          <a:spcPts val="600"/>
                        </a:spcBef>
                        <a:spcAft>
                          <a:spcPts val="600"/>
                        </a:spcAft>
                      </a:pPr>
                      <a:r>
                        <a:rPr lang="en-US" sz="2400" dirty="0" smtClean="0">
                          <a:solidFill>
                            <a:sysClr val="windowText" lastClr="000000"/>
                          </a:solidFill>
                        </a:rPr>
                        <a:t>Data collection, monitoring, reporting</a:t>
                      </a:r>
                      <a:endParaRPr lang="en-US" sz="2400" dirty="0">
                        <a:solidFill>
                          <a:sysClr val="windowText" lastClr="000000"/>
                        </a:solidFill>
                      </a:endParaRPr>
                    </a:p>
                  </a:txBody>
                  <a:tcPr/>
                </a:tc>
                <a:tc>
                  <a:txBody>
                    <a:bodyPr/>
                    <a:lstStyle/>
                    <a:p>
                      <a:pPr>
                        <a:spcBef>
                          <a:spcPts val="600"/>
                        </a:spcBef>
                        <a:spcAft>
                          <a:spcPts val="600"/>
                        </a:spcAft>
                      </a:pPr>
                      <a:r>
                        <a:rPr lang="en-US" sz="2400" dirty="0" smtClean="0">
                          <a:solidFill>
                            <a:sysClr val="windowText" lastClr="000000"/>
                          </a:solidFill>
                        </a:rPr>
                        <a:t>Infection </a:t>
                      </a:r>
                      <a:r>
                        <a:rPr lang="en-US" sz="2400" dirty="0" err="1" smtClean="0">
                          <a:solidFill>
                            <a:sysClr val="windowText" lastClr="000000"/>
                          </a:solidFill>
                        </a:rPr>
                        <a:t>preventionist</a:t>
                      </a:r>
                      <a:r>
                        <a:rPr lang="en-US" sz="2400" dirty="0" smtClean="0">
                          <a:solidFill>
                            <a:sysClr val="windowText" lastClr="000000"/>
                          </a:solidFill>
                        </a:rPr>
                        <a:t>, quality manager,</a:t>
                      </a:r>
                      <a:r>
                        <a:rPr lang="en-US" sz="2400" baseline="0" dirty="0" smtClean="0">
                          <a:solidFill>
                            <a:sysClr val="windowText" lastClr="000000"/>
                          </a:solidFill>
                        </a:rPr>
                        <a:t> Utilization manager</a:t>
                      </a:r>
                      <a:endParaRPr lang="en-US" sz="2400" dirty="0">
                        <a:solidFill>
                          <a:sysClr val="windowText" lastClr="000000"/>
                        </a:solidFill>
                      </a:endParaRPr>
                    </a:p>
                  </a:txBody>
                  <a:tcPr/>
                </a:tc>
              </a:tr>
            </a:tbl>
          </a:graphicData>
        </a:graphic>
      </p:graphicFrame>
      <p:sp>
        <p:nvSpPr>
          <p:cNvPr id="3" name="TextBox 2"/>
          <p:cNvSpPr txBox="1"/>
          <p:nvPr/>
        </p:nvSpPr>
        <p:spPr>
          <a:xfrm>
            <a:off x="4967410" y="6371621"/>
            <a:ext cx="5338132" cy="461665"/>
          </a:xfrm>
          <a:prstGeom prst="rect">
            <a:avLst/>
          </a:prstGeom>
          <a:noFill/>
        </p:spPr>
        <p:txBody>
          <a:bodyPr wrap="square" rtlCol="0">
            <a:spAutoFit/>
          </a:bodyPr>
          <a:lstStyle/>
          <a:p>
            <a:r>
              <a:rPr lang="en-US" dirty="0" smtClean="0">
                <a:solidFill>
                  <a:schemeClr val="tx2"/>
                </a:solidFill>
              </a:rPr>
              <a:t>(Modified from www.catheterout.org)</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514350" y="514350"/>
            <a:ext cx="9601200" cy="1143000"/>
          </a:xfrm>
        </p:spPr>
        <p:txBody>
          <a:bodyPr/>
          <a:lstStyle/>
          <a:p>
            <a:r>
              <a:rPr lang="en-US" sz="6000" dirty="0" smtClean="0">
                <a:latin typeface="+mn-lt"/>
              </a:rPr>
              <a:t>Outline</a:t>
            </a:r>
            <a:r>
              <a:rPr lang="en-US" sz="6000" dirty="0">
                <a:solidFill>
                  <a:schemeClr val="tx1"/>
                </a:solidFill>
                <a:latin typeface="+mn-lt"/>
              </a:rPr>
              <a:t/>
            </a:r>
            <a:br>
              <a:rPr lang="en-US" sz="6000" dirty="0">
                <a:solidFill>
                  <a:schemeClr val="tx1"/>
                </a:solidFill>
                <a:latin typeface="+mn-lt"/>
              </a:rPr>
            </a:br>
            <a:endParaRPr lang="en-US" sz="6000" b="1" dirty="0">
              <a:solidFill>
                <a:schemeClr val="tx1"/>
              </a:solidFill>
              <a:latin typeface="+mn-lt"/>
            </a:endParaRPr>
          </a:p>
        </p:txBody>
      </p:sp>
      <p:sp>
        <p:nvSpPr>
          <p:cNvPr id="1789955" name="Rectangle 3"/>
          <p:cNvSpPr>
            <a:spLocks noGrp="1" noChangeArrowheads="1"/>
          </p:cNvSpPr>
          <p:nvPr>
            <p:ph type="body" idx="1"/>
          </p:nvPr>
        </p:nvSpPr>
        <p:spPr>
          <a:xfrm>
            <a:off x="-690305" y="1684641"/>
            <a:ext cx="10944961" cy="6534150"/>
          </a:xfrm>
        </p:spPr>
        <p:txBody>
          <a:bodyPr/>
          <a:lstStyle/>
          <a:p>
            <a:pPr lvl="2">
              <a:lnSpc>
                <a:spcPct val="95000"/>
              </a:lnSpc>
              <a:spcBef>
                <a:spcPts val="3600"/>
              </a:spcBef>
              <a:spcAft>
                <a:spcPts val="3600"/>
              </a:spcAft>
              <a:buFont typeface="Arial" pitchFamily="34" charset="0"/>
              <a:buChar char="•"/>
            </a:pPr>
            <a:r>
              <a:rPr lang="en-US" sz="4000" dirty="0" smtClean="0">
                <a:solidFill>
                  <a:schemeClr val="bg2">
                    <a:lumMod val="60000"/>
                    <a:lumOff val="40000"/>
                  </a:schemeClr>
                </a:solidFill>
                <a:cs typeface="Times New Roman" pitchFamily="18" charset="0"/>
              </a:rPr>
              <a:t> CAUTI &amp; Timely Removal of the Catheter</a:t>
            </a:r>
          </a:p>
          <a:p>
            <a:pPr lvl="2">
              <a:lnSpc>
                <a:spcPct val="95000"/>
              </a:lnSpc>
              <a:spcBef>
                <a:spcPts val="3600"/>
              </a:spcBef>
              <a:spcAft>
                <a:spcPts val="3600"/>
              </a:spcAft>
              <a:buFont typeface="Arial" pitchFamily="34" charset="0"/>
              <a:buChar char="•"/>
            </a:pPr>
            <a:r>
              <a:rPr lang="en-US" sz="4000" dirty="0" smtClean="0">
                <a:solidFill>
                  <a:schemeClr val="bg2">
                    <a:lumMod val="60000"/>
                    <a:lumOff val="40000"/>
                  </a:schemeClr>
                </a:solidFill>
                <a:cs typeface="Times New Roman" pitchFamily="18" charset="0"/>
              </a:rPr>
              <a:t> Engaging Clinicians</a:t>
            </a:r>
          </a:p>
          <a:p>
            <a:pPr lvl="2">
              <a:lnSpc>
                <a:spcPct val="95000"/>
              </a:lnSpc>
              <a:spcBef>
                <a:spcPts val="3600"/>
              </a:spcBef>
              <a:spcAft>
                <a:spcPts val="3600"/>
              </a:spcAft>
              <a:buFont typeface="Symbol" pitchFamily="18" charset="2"/>
              <a:buChar char="·"/>
            </a:pPr>
            <a:r>
              <a:rPr lang="en-US" sz="4000" dirty="0" smtClean="0">
                <a:solidFill>
                  <a:schemeClr val="tx1">
                    <a:lumMod val="75000"/>
                  </a:schemeClr>
                </a:solidFill>
                <a:cs typeface="Times New Roman" pitchFamily="18" charset="0"/>
              </a:rPr>
              <a:t> Future Directions</a:t>
            </a:r>
          </a:p>
          <a:p>
            <a:pPr lvl="2">
              <a:lnSpc>
                <a:spcPct val="95000"/>
              </a:lnSpc>
              <a:spcBef>
                <a:spcPts val="3600"/>
              </a:spcBef>
              <a:spcAft>
                <a:spcPts val="3600"/>
              </a:spcAft>
              <a:buFont typeface="Symbol" pitchFamily="18" charset="2"/>
              <a:buChar char="·"/>
            </a:pPr>
            <a:endParaRPr lang="en-US" sz="4000" dirty="0">
              <a:solidFill>
                <a:schemeClr val="tx1">
                  <a:lumMod val="75000"/>
                </a:schemeClr>
              </a:solidFill>
              <a:cs typeface="Times New Roman" pitchFamily="18" charset="0"/>
            </a:endParaRPr>
          </a:p>
          <a:p>
            <a:pPr lvl="3">
              <a:spcBef>
                <a:spcPts val="3600"/>
              </a:spcBef>
              <a:spcAft>
                <a:spcPts val="3600"/>
              </a:spcAft>
              <a:buFont typeface="Wingdings" pitchFamily="2" charset="2"/>
              <a:buChar char="Ø"/>
            </a:pPr>
            <a:endParaRPr lang="en-US" sz="4000" dirty="0">
              <a:solidFill>
                <a:schemeClr val="tx1">
                  <a:lumMod val="75000"/>
                </a:schemeClr>
              </a:solidFill>
              <a:latin typeface="Arial" charset="0"/>
              <a:cs typeface="Times New Roman" pitchFamily="18" charset="0"/>
            </a:endParaRPr>
          </a:p>
        </p:txBody>
      </p:sp>
    </p:spTree>
    <p:extLst>
      <p:ext uri="{BB962C8B-B14F-4D97-AF65-F5344CB8AC3E}">
        <p14:creationId xmlns:p14="http://schemas.microsoft.com/office/powerpoint/2010/main" val="1137998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514350" y="742950"/>
            <a:ext cx="9601200" cy="1143000"/>
          </a:xfrm>
        </p:spPr>
        <p:txBody>
          <a:bodyPr/>
          <a:lstStyle/>
          <a:p>
            <a:r>
              <a:rPr lang="en-US" sz="6000" dirty="0" smtClean="0">
                <a:latin typeface="+mn-lt"/>
              </a:rPr>
              <a:t>The Future…</a:t>
            </a:r>
            <a:r>
              <a:rPr lang="en-US" sz="6000" dirty="0">
                <a:solidFill>
                  <a:schemeClr val="tx1"/>
                </a:solidFill>
                <a:latin typeface="+mn-lt"/>
              </a:rPr>
              <a:t/>
            </a:r>
            <a:br>
              <a:rPr lang="en-US" sz="6000" dirty="0">
                <a:solidFill>
                  <a:schemeClr val="tx1"/>
                </a:solidFill>
                <a:latin typeface="+mn-lt"/>
              </a:rPr>
            </a:br>
            <a:endParaRPr lang="en-US" sz="6000" b="1" dirty="0">
              <a:solidFill>
                <a:schemeClr val="tx1"/>
              </a:solidFill>
              <a:latin typeface="+mn-lt"/>
            </a:endParaRPr>
          </a:p>
        </p:txBody>
      </p:sp>
      <p:sp>
        <p:nvSpPr>
          <p:cNvPr id="1789955" name="Rectangle 3"/>
          <p:cNvSpPr>
            <a:spLocks noGrp="1" noChangeArrowheads="1"/>
          </p:cNvSpPr>
          <p:nvPr>
            <p:ph type="body" idx="1"/>
          </p:nvPr>
        </p:nvSpPr>
        <p:spPr>
          <a:xfrm>
            <a:off x="290512" y="2114550"/>
            <a:ext cx="10796588" cy="6534150"/>
          </a:xfrm>
        </p:spPr>
        <p:txBody>
          <a:bodyPr/>
          <a:lstStyle/>
          <a:p>
            <a:pPr lvl="2">
              <a:lnSpc>
                <a:spcPct val="95000"/>
              </a:lnSpc>
              <a:spcBef>
                <a:spcPts val="4200"/>
              </a:spcBef>
              <a:spcAft>
                <a:spcPts val="1800"/>
              </a:spcAft>
              <a:buFont typeface="Symbol" pitchFamily="18" charset="2"/>
              <a:buChar char="·"/>
            </a:pPr>
            <a:r>
              <a:rPr lang="en-US" sz="6600" dirty="0" smtClean="0">
                <a:solidFill>
                  <a:schemeClr val="tx1">
                    <a:lumMod val="75000"/>
                  </a:schemeClr>
                </a:solidFill>
                <a:cs typeface="Times New Roman" pitchFamily="18" charset="0"/>
              </a:rPr>
              <a:t> Sustainability </a:t>
            </a:r>
          </a:p>
          <a:p>
            <a:pPr lvl="2">
              <a:lnSpc>
                <a:spcPct val="95000"/>
              </a:lnSpc>
              <a:spcBef>
                <a:spcPts val="4200"/>
              </a:spcBef>
              <a:spcAft>
                <a:spcPts val="1800"/>
              </a:spcAft>
              <a:buFont typeface="Symbol" pitchFamily="18" charset="2"/>
              <a:buChar char="·"/>
            </a:pPr>
            <a:r>
              <a:rPr lang="en-US" sz="6600" dirty="0" smtClean="0">
                <a:solidFill>
                  <a:schemeClr val="tx1">
                    <a:lumMod val="75000"/>
                  </a:schemeClr>
                </a:solidFill>
                <a:cs typeface="Times New Roman" pitchFamily="18" charset="0"/>
              </a:rPr>
              <a:t> Mindfulness </a:t>
            </a:r>
          </a:p>
          <a:p>
            <a:pPr lvl="3">
              <a:spcBef>
                <a:spcPts val="1200"/>
              </a:spcBef>
              <a:spcAft>
                <a:spcPts val="1800"/>
              </a:spcAft>
              <a:buFont typeface="Wingdings" pitchFamily="2" charset="2"/>
              <a:buChar char="Ø"/>
            </a:pPr>
            <a:endParaRPr lang="en-US" sz="6600" dirty="0">
              <a:solidFill>
                <a:schemeClr val="tx1">
                  <a:lumMod val="75000"/>
                </a:schemeClr>
              </a:solidFill>
              <a:latin typeface="Arial" charset="0"/>
              <a:cs typeface="Times New Roman" pitchFamily="18" charset="0"/>
            </a:endParaRPr>
          </a:p>
        </p:txBody>
      </p:sp>
    </p:spTree>
    <p:extLst>
      <p:ext uri="{BB962C8B-B14F-4D97-AF65-F5344CB8AC3E}">
        <p14:creationId xmlns:p14="http://schemas.microsoft.com/office/powerpoint/2010/main" val="437251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476250" y="0"/>
            <a:ext cx="9601200" cy="1143000"/>
          </a:xfrm>
        </p:spPr>
        <p:txBody>
          <a:bodyPr/>
          <a:lstStyle/>
          <a:p>
            <a:r>
              <a:rPr lang="en-US" sz="6000" dirty="0" smtClean="0">
                <a:latin typeface="+mn-lt"/>
              </a:rPr>
              <a:t>A Dilemma</a:t>
            </a:r>
            <a:endParaRPr lang="en-US" sz="6000" b="1" dirty="0">
              <a:solidFill>
                <a:schemeClr val="tx1"/>
              </a:solidFill>
              <a:latin typeface="+mn-lt"/>
            </a:endParaRPr>
          </a:p>
        </p:txBody>
      </p:sp>
      <p:sp>
        <p:nvSpPr>
          <p:cNvPr id="1789955" name="Rectangle 3"/>
          <p:cNvSpPr>
            <a:spLocks noGrp="1" noChangeArrowheads="1"/>
          </p:cNvSpPr>
          <p:nvPr>
            <p:ph type="body" idx="1"/>
          </p:nvPr>
        </p:nvSpPr>
        <p:spPr>
          <a:xfrm>
            <a:off x="214312" y="1162050"/>
            <a:ext cx="9920288" cy="6858000"/>
          </a:xfrm>
        </p:spPr>
        <p:txBody>
          <a:bodyPr/>
          <a:lstStyle/>
          <a:p>
            <a:pPr>
              <a:spcBef>
                <a:spcPts val="1200"/>
              </a:spcBef>
              <a:spcAft>
                <a:spcPts val="1800"/>
              </a:spcAft>
            </a:pPr>
            <a:r>
              <a:rPr lang="en-US" sz="3600" dirty="0" smtClean="0">
                <a:solidFill>
                  <a:schemeClr val="tx1">
                    <a:lumMod val="75000"/>
                  </a:schemeClr>
                </a:solidFill>
              </a:rPr>
              <a:t>Much of what </a:t>
            </a:r>
            <a:r>
              <a:rPr lang="en-US" sz="3600" dirty="0">
                <a:solidFill>
                  <a:schemeClr val="tx1">
                    <a:lumMod val="75000"/>
                  </a:schemeClr>
                </a:solidFill>
              </a:rPr>
              <a:t>we do in healthcare </a:t>
            </a:r>
            <a:r>
              <a:rPr lang="en-US" sz="3600" dirty="0" smtClean="0">
                <a:solidFill>
                  <a:schemeClr val="tx1">
                    <a:lumMod val="75000"/>
                  </a:schemeClr>
                </a:solidFill>
              </a:rPr>
              <a:t>– especially </a:t>
            </a:r>
            <a:r>
              <a:rPr lang="en-US" sz="3600" dirty="0">
                <a:solidFill>
                  <a:schemeClr val="tx1">
                    <a:lumMod val="75000"/>
                  </a:schemeClr>
                </a:solidFill>
              </a:rPr>
              <a:t>in </a:t>
            </a:r>
            <a:r>
              <a:rPr lang="en-US" sz="3600" dirty="0" smtClean="0">
                <a:solidFill>
                  <a:schemeClr val="tx1">
                    <a:lumMod val="75000"/>
                  </a:schemeClr>
                </a:solidFill>
              </a:rPr>
              <a:t>the hospital – is reflexive</a:t>
            </a:r>
          </a:p>
          <a:p>
            <a:pPr lvl="1">
              <a:spcBef>
                <a:spcPts val="1200"/>
              </a:spcBef>
              <a:spcAft>
                <a:spcPts val="1800"/>
              </a:spcAft>
            </a:pPr>
            <a:r>
              <a:rPr lang="en-US" sz="3600" dirty="0" smtClean="0">
                <a:solidFill>
                  <a:schemeClr val="tx1">
                    <a:lumMod val="75000"/>
                  </a:schemeClr>
                </a:solidFill>
              </a:rPr>
              <a:t>If </a:t>
            </a:r>
            <a:r>
              <a:rPr lang="en-US" sz="3600" dirty="0">
                <a:solidFill>
                  <a:schemeClr val="tx1">
                    <a:lumMod val="75000"/>
                  </a:schemeClr>
                </a:solidFill>
              </a:rPr>
              <a:t>a patient </a:t>
            </a:r>
            <a:r>
              <a:rPr lang="en-US" sz="3600" dirty="0" smtClean="0">
                <a:solidFill>
                  <a:schemeClr val="tx1">
                    <a:lumMod val="75000"/>
                  </a:schemeClr>
                </a:solidFill>
              </a:rPr>
              <a:t>is hypoxemic: we give oxygen</a:t>
            </a:r>
          </a:p>
          <a:p>
            <a:pPr lvl="1">
              <a:spcBef>
                <a:spcPts val="1200"/>
              </a:spcBef>
              <a:spcAft>
                <a:spcPts val="1800"/>
              </a:spcAft>
            </a:pPr>
            <a:r>
              <a:rPr lang="en-US" sz="3600" dirty="0" smtClean="0">
                <a:solidFill>
                  <a:schemeClr val="tx1">
                    <a:lumMod val="75000"/>
                  </a:schemeClr>
                </a:solidFill>
              </a:rPr>
              <a:t>Low BP: IV fluids</a:t>
            </a:r>
          </a:p>
          <a:p>
            <a:pPr lvl="1">
              <a:spcBef>
                <a:spcPts val="1200"/>
              </a:spcBef>
              <a:spcAft>
                <a:spcPts val="1800"/>
              </a:spcAft>
            </a:pPr>
            <a:r>
              <a:rPr lang="en-US" sz="3600" dirty="0" smtClean="0">
                <a:solidFill>
                  <a:schemeClr val="tx1">
                    <a:lumMod val="75000"/>
                  </a:schemeClr>
                </a:solidFill>
              </a:rPr>
              <a:t>Positive blood cultures: antibiotics</a:t>
            </a:r>
          </a:p>
          <a:p>
            <a:pPr lvl="1">
              <a:spcBef>
                <a:spcPts val="1200"/>
              </a:spcBef>
              <a:spcAft>
                <a:spcPts val="1800"/>
              </a:spcAft>
            </a:pPr>
            <a:r>
              <a:rPr lang="en-US" sz="3600" dirty="0" smtClean="0">
                <a:solidFill>
                  <a:schemeClr val="tx1">
                    <a:lumMod val="75000"/>
                  </a:schemeClr>
                </a:solidFill>
              </a:rPr>
              <a:t>Frequency, urgency, and dysuria: dx UTI</a:t>
            </a:r>
          </a:p>
          <a:p>
            <a:pPr>
              <a:spcBef>
                <a:spcPts val="1200"/>
              </a:spcBef>
              <a:spcAft>
                <a:spcPts val="1800"/>
              </a:spcAft>
            </a:pPr>
            <a:endParaRPr lang="en-US" sz="3600" dirty="0">
              <a:solidFill>
                <a:schemeClr val="tx1">
                  <a:lumMod val="75000"/>
                </a:schemeClr>
              </a:solidFill>
              <a:latin typeface="Arial" charset="0"/>
              <a:cs typeface="Times New Roman" pitchFamily="18" charset="0"/>
            </a:endParaRPr>
          </a:p>
        </p:txBody>
      </p:sp>
    </p:spTree>
    <p:extLst>
      <p:ext uri="{BB962C8B-B14F-4D97-AF65-F5344CB8AC3E}">
        <p14:creationId xmlns:p14="http://schemas.microsoft.com/office/powerpoint/2010/main" val="13388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99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99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99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9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ChangeArrowheads="1"/>
          </p:cNvSpPr>
          <p:nvPr/>
        </p:nvSpPr>
        <p:spPr bwMode="auto">
          <a:xfrm>
            <a:off x="365125" y="1600200"/>
            <a:ext cx="9632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spcAft>
                <a:spcPct val="25000"/>
              </a:spcAft>
            </a:pPr>
            <a:r>
              <a:rPr lang="en-US" sz="3200" u="sng" dirty="0">
                <a:solidFill>
                  <a:schemeClr val="tx1">
                    <a:lumMod val="75000"/>
                  </a:schemeClr>
                </a:solidFill>
              </a:rPr>
              <a:t>Satisfaction survey of 100 catheterized VA patients</a:t>
            </a:r>
            <a:r>
              <a:rPr lang="en-US" sz="3200" dirty="0">
                <a:solidFill>
                  <a:schemeClr val="tx1">
                    <a:lumMod val="75000"/>
                  </a:schemeClr>
                </a:solidFill>
              </a:rPr>
              <a:t>:</a:t>
            </a:r>
          </a:p>
          <a:p>
            <a:pPr marL="342900" indent="-342900">
              <a:spcBef>
                <a:spcPct val="20000"/>
              </a:spcBef>
              <a:spcAft>
                <a:spcPct val="25000"/>
              </a:spcAft>
              <a:buFontTx/>
              <a:buChar char="•"/>
            </a:pPr>
            <a:r>
              <a:rPr lang="en-US" sz="3200" dirty="0">
                <a:solidFill>
                  <a:schemeClr val="tx1">
                    <a:lumMod val="75000"/>
                  </a:schemeClr>
                </a:solidFill>
              </a:rPr>
              <a:t>42% found the indwelling catheter to be uncomfortable</a:t>
            </a:r>
          </a:p>
          <a:p>
            <a:pPr marL="342900" indent="-342900">
              <a:spcBef>
                <a:spcPct val="20000"/>
              </a:spcBef>
              <a:spcAft>
                <a:spcPct val="25000"/>
              </a:spcAft>
              <a:buFontTx/>
              <a:buChar char="•"/>
            </a:pPr>
            <a:r>
              <a:rPr lang="en-US" sz="3200" dirty="0">
                <a:solidFill>
                  <a:schemeClr val="tx1">
                    <a:lumMod val="75000"/>
                  </a:schemeClr>
                </a:solidFill>
              </a:rPr>
              <a:t>48% stated that it was painful</a:t>
            </a:r>
          </a:p>
          <a:p>
            <a:pPr marL="342900" indent="-342900">
              <a:spcBef>
                <a:spcPct val="20000"/>
              </a:spcBef>
              <a:spcAft>
                <a:spcPct val="25000"/>
              </a:spcAft>
              <a:buFontTx/>
              <a:buChar char="•"/>
            </a:pPr>
            <a:r>
              <a:rPr lang="en-US" sz="3200" dirty="0">
                <a:solidFill>
                  <a:schemeClr val="tx1">
                    <a:lumMod val="75000"/>
                  </a:schemeClr>
                </a:solidFill>
              </a:rPr>
              <a:t>61% noted that it restricted their ADLs</a:t>
            </a:r>
          </a:p>
          <a:p>
            <a:pPr marL="342900" indent="-342900">
              <a:spcBef>
                <a:spcPct val="20000"/>
              </a:spcBef>
              <a:spcAft>
                <a:spcPct val="25000"/>
              </a:spcAft>
              <a:buFontTx/>
              <a:buChar char="•"/>
            </a:pPr>
            <a:r>
              <a:rPr lang="en-US" sz="3200" dirty="0">
                <a:solidFill>
                  <a:schemeClr val="tx1">
                    <a:lumMod val="75000"/>
                  </a:schemeClr>
                </a:solidFill>
              </a:rPr>
              <a:t>2 patients provided unsolicited comments that their catheter “hurt like hell”  </a:t>
            </a:r>
          </a:p>
          <a:p>
            <a:pPr marL="342900" indent="-342900" algn="r">
              <a:spcBef>
                <a:spcPct val="20000"/>
              </a:spcBef>
              <a:spcAft>
                <a:spcPct val="25000"/>
              </a:spcAft>
            </a:pPr>
            <a:r>
              <a:rPr lang="en-US" sz="1800" dirty="0">
                <a:solidFill>
                  <a:schemeClr val="tx1">
                    <a:lumMod val="75000"/>
                  </a:schemeClr>
                </a:solidFill>
              </a:rPr>
              <a:t>(Saint et al. JAGS 1999)</a:t>
            </a:r>
            <a:endParaRPr lang="en-US" sz="2800" dirty="0">
              <a:solidFill>
                <a:schemeClr val="tx1">
                  <a:lumMod val="75000"/>
                </a:schemeClr>
              </a:solidFill>
            </a:endParaRPr>
          </a:p>
          <a:p>
            <a:pPr marL="342900" indent="-342900">
              <a:spcBef>
                <a:spcPct val="20000"/>
              </a:spcBef>
              <a:spcAft>
                <a:spcPct val="25000"/>
              </a:spcAft>
              <a:buFontTx/>
              <a:buChar char="•"/>
            </a:pPr>
            <a:endParaRPr lang="en-US" sz="20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476250" y="0"/>
            <a:ext cx="9601200" cy="1143000"/>
          </a:xfrm>
        </p:spPr>
        <p:txBody>
          <a:bodyPr/>
          <a:lstStyle/>
          <a:p>
            <a:r>
              <a:rPr lang="en-US" sz="6000" dirty="0" smtClean="0">
                <a:latin typeface="+mn-lt"/>
              </a:rPr>
              <a:t>A Dilemma</a:t>
            </a:r>
            <a:endParaRPr lang="en-US" sz="6000" b="1" dirty="0">
              <a:solidFill>
                <a:schemeClr val="tx1"/>
              </a:solidFill>
              <a:latin typeface="+mn-lt"/>
            </a:endParaRPr>
          </a:p>
        </p:txBody>
      </p:sp>
      <p:sp>
        <p:nvSpPr>
          <p:cNvPr id="1789955" name="Rectangle 3"/>
          <p:cNvSpPr>
            <a:spLocks noGrp="1" noChangeArrowheads="1"/>
          </p:cNvSpPr>
          <p:nvPr>
            <p:ph type="body" idx="1"/>
          </p:nvPr>
        </p:nvSpPr>
        <p:spPr>
          <a:xfrm>
            <a:off x="214312" y="1162050"/>
            <a:ext cx="9920288" cy="6858000"/>
          </a:xfrm>
        </p:spPr>
        <p:txBody>
          <a:bodyPr/>
          <a:lstStyle/>
          <a:p>
            <a:pPr>
              <a:spcBef>
                <a:spcPts val="1800"/>
              </a:spcBef>
              <a:spcAft>
                <a:spcPts val="1200"/>
              </a:spcAft>
            </a:pPr>
            <a:r>
              <a:rPr lang="en-US" sz="3600" dirty="0" smtClean="0">
                <a:solidFill>
                  <a:schemeClr val="tx1">
                    <a:lumMod val="75000"/>
                  </a:schemeClr>
                </a:solidFill>
              </a:rPr>
              <a:t>These </a:t>
            </a:r>
            <a:r>
              <a:rPr lang="en-US" sz="3600" dirty="0">
                <a:solidFill>
                  <a:schemeClr val="tx1">
                    <a:lumMod val="75000"/>
                  </a:schemeClr>
                </a:solidFill>
              </a:rPr>
              <a:t>rote responses are </a:t>
            </a:r>
            <a:r>
              <a:rPr lang="en-US" sz="3600" dirty="0" smtClean="0">
                <a:solidFill>
                  <a:schemeClr val="tx1">
                    <a:lumMod val="75000"/>
                  </a:schemeClr>
                </a:solidFill>
              </a:rPr>
              <a:t>usually helpful</a:t>
            </a:r>
          </a:p>
          <a:p>
            <a:pPr>
              <a:spcBef>
                <a:spcPts val="1800"/>
              </a:spcBef>
              <a:spcAft>
                <a:spcPts val="1200"/>
              </a:spcAft>
            </a:pPr>
            <a:r>
              <a:rPr lang="en-US" sz="3600" dirty="0" smtClean="0">
                <a:solidFill>
                  <a:schemeClr val="tx1">
                    <a:lumMod val="75000"/>
                  </a:schemeClr>
                </a:solidFill>
              </a:rPr>
              <a:t>However, this </a:t>
            </a:r>
            <a:r>
              <a:rPr lang="en-US" sz="3600" dirty="0">
                <a:solidFill>
                  <a:schemeClr val="tx1">
                    <a:lumMod val="75000"/>
                  </a:schemeClr>
                </a:solidFill>
              </a:rPr>
              <a:t>reflex-like approach </a:t>
            </a:r>
            <a:r>
              <a:rPr lang="en-US" sz="3600" dirty="0" smtClean="0">
                <a:solidFill>
                  <a:schemeClr val="tx1">
                    <a:lumMod val="75000"/>
                  </a:schemeClr>
                </a:solidFill>
              </a:rPr>
              <a:t>can lead to problems</a:t>
            </a:r>
          </a:p>
          <a:p>
            <a:pPr lvl="1">
              <a:spcBef>
                <a:spcPts val="1800"/>
              </a:spcBef>
              <a:spcAft>
                <a:spcPts val="1200"/>
              </a:spcAft>
            </a:pPr>
            <a:r>
              <a:rPr lang="en-US" sz="3600" dirty="0" err="1" smtClean="0">
                <a:solidFill>
                  <a:schemeClr val="tx1">
                    <a:lumMod val="75000"/>
                  </a:schemeClr>
                </a:solidFill>
              </a:rPr>
              <a:t>Pt</a:t>
            </a:r>
            <a:r>
              <a:rPr lang="en-US" sz="3600" dirty="0" smtClean="0">
                <a:solidFill>
                  <a:schemeClr val="tx1">
                    <a:lumMod val="75000"/>
                  </a:schemeClr>
                </a:solidFill>
              </a:rPr>
              <a:t> sick enough to be admitted from the ED: Foley catheter</a:t>
            </a:r>
          </a:p>
          <a:p>
            <a:pPr lvl="1">
              <a:spcBef>
                <a:spcPts val="1800"/>
              </a:spcBef>
              <a:spcAft>
                <a:spcPts val="1200"/>
              </a:spcAft>
            </a:pPr>
            <a:r>
              <a:rPr lang="en-US" sz="3600" dirty="0" smtClean="0">
                <a:solidFill>
                  <a:schemeClr val="tx1">
                    <a:lumMod val="75000"/>
                  </a:schemeClr>
                </a:solidFill>
              </a:rPr>
              <a:t>Asymptomatic catheterized patient has a “dirty” urine: antibiotics</a:t>
            </a:r>
          </a:p>
          <a:p>
            <a:pPr>
              <a:spcBef>
                <a:spcPts val="1800"/>
              </a:spcBef>
              <a:spcAft>
                <a:spcPts val="1200"/>
              </a:spcAft>
            </a:pPr>
            <a:endParaRPr lang="en-US" sz="3600" dirty="0">
              <a:solidFill>
                <a:schemeClr val="tx1">
                  <a:lumMod val="75000"/>
                </a:schemeClr>
              </a:solidFill>
              <a:latin typeface="Arial" charset="0"/>
              <a:cs typeface="Times New Roman" pitchFamily="18" charset="0"/>
            </a:endParaRPr>
          </a:p>
        </p:txBody>
      </p:sp>
    </p:spTree>
    <p:extLst>
      <p:ext uri="{BB962C8B-B14F-4D97-AF65-F5344CB8AC3E}">
        <p14:creationId xmlns:p14="http://schemas.microsoft.com/office/powerpoint/2010/main" val="29202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99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99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99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0" y="0"/>
            <a:ext cx="10287000" cy="1143000"/>
          </a:xfrm>
        </p:spPr>
        <p:txBody>
          <a:bodyPr/>
          <a:lstStyle/>
          <a:p>
            <a:r>
              <a:rPr lang="en-US" sz="3800" dirty="0" smtClean="0">
                <a:latin typeface="+mn-lt"/>
              </a:rPr>
              <a:t>One Possible Solution: “Medical Mindfulness”</a:t>
            </a:r>
            <a:endParaRPr lang="en-US" sz="3800" b="1" dirty="0">
              <a:solidFill>
                <a:schemeClr val="tx1"/>
              </a:solidFill>
              <a:latin typeface="+mn-lt"/>
            </a:endParaRPr>
          </a:p>
        </p:txBody>
      </p:sp>
    </p:spTree>
    <p:extLst>
      <p:ext uri="{BB962C8B-B14F-4D97-AF65-F5344CB8AC3E}">
        <p14:creationId xmlns:p14="http://schemas.microsoft.com/office/powerpoint/2010/main" val="4288301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514350" y="514350"/>
            <a:ext cx="9601200" cy="1143000"/>
          </a:xfrm>
        </p:spPr>
        <p:txBody>
          <a:bodyPr/>
          <a:lstStyle/>
          <a:p>
            <a:r>
              <a:rPr lang="en-US" sz="6000" dirty="0" smtClean="0">
                <a:latin typeface="+mn-lt"/>
              </a:rPr>
              <a:t>Outline</a:t>
            </a:r>
            <a:r>
              <a:rPr lang="en-US" sz="6000" dirty="0">
                <a:solidFill>
                  <a:schemeClr val="tx1"/>
                </a:solidFill>
                <a:latin typeface="+mn-lt"/>
              </a:rPr>
              <a:t/>
            </a:r>
            <a:br>
              <a:rPr lang="en-US" sz="6000" dirty="0">
                <a:solidFill>
                  <a:schemeClr val="tx1"/>
                </a:solidFill>
                <a:latin typeface="+mn-lt"/>
              </a:rPr>
            </a:br>
            <a:endParaRPr lang="en-US" sz="6000" b="1" dirty="0">
              <a:solidFill>
                <a:schemeClr val="tx1"/>
              </a:solidFill>
              <a:latin typeface="+mn-lt"/>
            </a:endParaRPr>
          </a:p>
        </p:txBody>
      </p:sp>
      <p:sp>
        <p:nvSpPr>
          <p:cNvPr id="1789955" name="Rectangle 3"/>
          <p:cNvSpPr>
            <a:spLocks noGrp="1" noChangeArrowheads="1"/>
          </p:cNvSpPr>
          <p:nvPr>
            <p:ph type="body" idx="1"/>
          </p:nvPr>
        </p:nvSpPr>
        <p:spPr>
          <a:xfrm>
            <a:off x="-690305" y="1684641"/>
            <a:ext cx="10944961" cy="6534150"/>
          </a:xfrm>
        </p:spPr>
        <p:txBody>
          <a:bodyPr/>
          <a:lstStyle/>
          <a:p>
            <a:pPr lvl="2">
              <a:lnSpc>
                <a:spcPct val="95000"/>
              </a:lnSpc>
              <a:spcBef>
                <a:spcPts val="3600"/>
              </a:spcBef>
              <a:spcAft>
                <a:spcPts val="3600"/>
              </a:spcAft>
              <a:buFont typeface="Wingdings" pitchFamily="2" charset="2"/>
              <a:buChar char="ü"/>
            </a:pPr>
            <a:r>
              <a:rPr lang="en-US" sz="4000" dirty="0" smtClean="0">
                <a:solidFill>
                  <a:schemeClr val="tx1">
                    <a:lumMod val="75000"/>
                  </a:schemeClr>
                </a:solidFill>
                <a:cs typeface="Times New Roman" pitchFamily="18" charset="0"/>
              </a:rPr>
              <a:t> CAUTI &amp; Timely Removal of the Catheter</a:t>
            </a:r>
          </a:p>
          <a:p>
            <a:pPr lvl="2">
              <a:lnSpc>
                <a:spcPct val="95000"/>
              </a:lnSpc>
              <a:spcBef>
                <a:spcPts val="3600"/>
              </a:spcBef>
              <a:spcAft>
                <a:spcPts val="3600"/>
              </a:spcAft>
              <a:buFont typeface="Wingdings" pitchFamily="2" charset="2"/>
              <a:buChar char="ü"/>
            </a:pPr>
            <a:r>
              <a:rPr lang="en-US" sz="4000" dirty="0" smtClean="0">
                <a:solidFill>
                  <a:schemeClr val="tx1">
                    <a:lumMod val="75000"/>
                  </a:schemeClr>
                </a:solidFill>
                <a:cs typeface="Times New Roman" pitchFamily="18" charset="0"/>
              </a:rPr>
              <a:t> Engaging Clinicians</a:t>
            </a:r>
          </a:p>
          <a:p>
            <a:pPr lvl="2">
              <a:lnSpc>
                <a:spcPct val="95000"/>
              </a:lnSpc>
              <a:spcBef>
                <a:spcPts val="3600"/>
              </a:spcBef>
              <a:spcAft>
                <a:spcPts val="3600"/>
              </a:spcAft>
              <a:buFont typeface="Wingdings" pitchFamily="2" charset="2"/>
              <a:buChar char="ü"/>
            </a:pPr>
            <a:r>
              <a:rPr lang="en-US" sz="4000" dirty="0" smtClean="0">
                <a:solidFill>
                  <a:schemeClr val="tx1">
                    <a:lumMod val="75000"/>
                  </a:schemeClr>
                </a:solidFill>
                <a:cs typeface="Times New Roman" pitchFamily="18" charset="0"/>
              </a:rPr>
              <a:t> Future Directions</a:t>
            </a:r>
          </a:p>
          <a:p>
            <a:pPr lvl="2">
              <a:lnSpc>
                <a:spcPct val="95000"/>
              </a:lnSpc>
              <a:spcBef>
                <a:spcPts val="3600"/>
              </a:spcBef>
              <a:spcAft>
                <a:spcPts val="3600"/>
              </a:spcAft>
              <a:buFont typeface="Symbol" pitchFamily="18" charset="2"/>
              <a:buChar char="·"/>
            </a:pPr>
            <a:endParaRPr lang="en-US" sz="4000" dirty="0">
              <a:solidFill>
                <a:schemeClr val="tx1">
                  <a:lumMod val="75000"/>
                </a:schemeClr>
              </a:solidFill>
              <a:cs typeface="Times New Roman" pitchFamily="18" charset="0"/>
            </a:endParaRPr>
          </a:p>
          <a:p>
            <a:pPr lvl="3">
              <a:spcBef>
                <a:spcPts val="3600"/>
              </a:spcBef>
              <a:spcAft>
                <a:spcPts val="3600"/>
              </a:spcAft>
              <a:buFont typeface="Wingdings" pitchFamily="2" charset="2"/>
              <a:buChar char="Ø"/>
            </a:pPr>
            <a:endParaRPr lang="en-US" sz="4000" dirty="0">
              <a:solidFill>
                <a:schemeClr val="tx1">
                  <a:lumMod val="75000"/>
                </a:schemeClr>
              </a:solidFill>
              <a:latin typeface="Arial" charset="0"/>
              <a:cs typeface="Times New Roman" pitchFamily="18" charset="0"/>
            </a:endParaRPr>
          </a:p>
        </p:txBody>
      </p:sp>
    </p:spTree>
    <p:extLst>
      <p:ext uri="{BB962C8B-B14F-4D97-AF65-F5344CB8AC3E}">
        <p14:creationId xmlns:p14="http://schemas.microsoft.com/office/powerpoint/2010/main" val="8650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370" name="Rectangle 2"/>
          <p:cNvSpPr>
            <a:spLocks noGrp="1" noChangeArrowheads="1"/>
          </p:cNvSpPr>
          <p:nvPr>
            <p:ph type="title"/>
          </p:nvPr>
        </p:nvSpPr>
        <p:spPr>
          <a:xfrm>
            <a:off x="447675" y="2000250"/>
            <a:ext cx="9544050" cy="1143000"/>
          </a:xfrm>
        </p:spPr>
        <p:txBody>
          <a:bodyPr/>
          <a:lstStyle/>
          <a:p>
            <a:pPr>
              <a:lnSpc>
                <a:spcPct val="130000"/>
              </a:lnSpc>
            </a:pPr>
            <a:r>
              <a:rPr lang="en-US" dirty="0" smtClean="0">
                <a:solidFill>
                  <a:srgbClr val="FFFF00"/>
                </a:solidFill>
                <a:latin typeface="Arial" charset="0"/>
              </a:rPr>
              <a:t>How Can We Implement Changes to  Reduce Indwelling Catheter Use?</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6700" y="209550"/>
            <a:ext cx="9750425" cy="1143000"/>
          </a:xfrm>
        </p:spPr>
        <p:txBody>
          <a:bodyPr/>
          <a:lstStyle/>
          <a:p>
            <a:r>
              <a:rPr lang="en-US" sz="3600" dirty="0" smtClean="0">
                <a:latin typeface="Arial" charset="0"/>
              </a:rPr>
              <a:t>A Technical Solution: </a:t>
            </a:r>
            <a:br>
              <a:rPr lang="en-US" sz="3600" dirty="0" smtClean="0">
                <a:latin typeface="Arial" charset="0"/>
              </a:rPr>
            </a:br>
            <a:r>
              <a:rPr lang="en-US" sz="3600" dirty="0" smtClean="0">
                <a:latin typeface="Arial" charset="0"/>
              </a:rPr>
              <a:t>Timely Removal of Indwelling Catheters</a:t>
            </a:r>
            <a:endParaRPr lang="en-US" dirty="0" smtClean="0"/>
          </a:p>
        </p:txBody>
      </p:sp>
      <p:sp>
        <p:nvSpPr>
          <p:cNvPr id="35843" name="Rectangle 3"/>
          <p:cNvSpPr>
            <a:spLocks noGrp="1" noChangeArrowheads="1"/>
          </p:cNvSpPr>
          <p:nvPr>
            <p:ph type="body" idx="1"/>
          </p:nvPr>
        </p:nvSpPr>
        <p:spPr>
          <a:xfrm>
            <a:off x="269583" y="1644762"/>
            <a:ext cx="9801174" cy="5929312"/>
          </a:xfrm>
        </p:spPr>
        <p:txBody>
          <a:bodyPr/>
          <a:lstStyle/>
          <a:p>
            <a:pPr>
              <a:lnSpc>
                <a:spcPct val="95000"/>
              </a:lnSpc>
              <a:spcBef>
                <a:spcPts val="1800"/>
              </a:spcBef>
              <a:spcAft>
                <a:spcPts val="1800"/>
              </a:spcAft>
            </a:pPr>
            <a:r>
              <a:rPr lang="en-US" sz="3000" dirty="0" smtClean="0">
                <a:solidFill>
                  <a:srgbClr val="FFFF00"/>
                </a:solidFill>
              </a:rPr>
              <a:t>14 </a:t>
            </a:r>
            <a:r>
              <a:rPr lang="en-US" sz="3000" dirty="0">
                <a:solidFill>
                  <a:srgbClr val="FFFF00"/>
                </a:solidFill>
              </a:rPr>
              <a:t>studies have evaluated urinary catheter reminders and stop-orders (written, computerized, nurse-initiated</a:t>
            </a:r>
            <a:r>
              <a:rPr lang="en-US" sz="3000" dirty="0" smtClean="0">
                <a:solidFill>
                  <a:srgbClr val="FFFF00"/>
                </a:solidFill>
              </a:rPr>
              <a:t>)</a:t>
            </a:r>
          </a:p>
          <a:p>
            <a:pPr lvl="1">
              <a:lnSpc>
                <a:spcPct val="95000"/>
              </a:lnSpc>
              <a:spcBef>
                <a:spcPts val="1800"/>
              </a:spcBef>
              <a:spcAft>
                <a:spcPts val="1800"/>
              </a:spcAft>
            </a:pPr>
            <a:r>
              <a:rPr lang="en-US" sz="3000" dirty="0" smtClean="0">
                <a:solidFill>
                  <a:srgbClr val="FFFF00"/>
                </a:solidFill>
              </a:rPr>
              <a:t>Significant reduction in catheter use (~2.5 days) </a:t>
            </a:r>
          </a:p>
          <a:p>
            <a:pPr lvl="1">
              <a:lnSpc>
                <a:spcPct val="95000"/>
              </a:lnSpc>
              <a:spcBef>
                <a:spcPts val="1800"/>
              </a:spcBef>
              <a:spcAft>
                <a:spcPts val="1800"/>
              </a:spcAft>
            </a:pPr>
            <a:r>
              <a:rPr lang="en-US" sz="3000" dirty="0" smtClean="0">
                <a:solidFill>
                  <a:srgbClr val="FFFF00"/>
                </a:solidFill>
              </a:rPr>
              <a:t>Significant </a:t>
            </a:r>
            <a:r>
              <a:rPr lang="en-US" sz="3000" dirty="0">
                <a:solidFill>
                  <a:srgbClr val="FFFF00"/>
                </a:solidFill>
              </a:rPr>
              <a:t>reduction in </a:t>
            </a:r>
            <a:r>
              <a:rPr lang="en-US" sz="3000" dirty="0" smtClean="0">
                <a:solidFill>
                  <a:srgbClr val="FFFF00"/>
                </a:solidFill>
              </a:rPr>
              <a:t>infection (~50%)</a:t>
            </a:r>
            <a:endParaRPr lang="en-US" sz="3000" dirty="0">
              <a:solidFill>
                <a:srgbClr val="FFFF00"/>
              </a:solidFill>
            </a:endParaRPr>
          </a:p>
          <a:p>
            <a:pPr lvl="1">
              <a:lnSpc>
                <a:spcPct val="95000"/>
              </a:lnSpc>
              <a:spcBef>
                <a:spcPts val="1800"/>
              </a:spcBef>
              <a:spcAft>
                <a:spcPts val="1800"/>
              </a:spcAft>
            </a:pPr>
            <a:r>
              <a:rPr lang="en-US" sz="3000" dirty="0">
                <a:solidFill>
                  <a:srgbClr val="FFFF00"/>
                </a:solidFill>
              </a:rPr>
              <a:t>No evidence of harm (</a:t>
            </a:r>
            <a:r>
              <a:rPr lang="en-US" sz="3000" dirty="0" err="1">
                <a:solidFill>
                  <a:srgbClr val="FFFF00"/>
                </a:solidFill>
              </a:rPr>
              <a:t>ie</a:t>
            </a:r>
            <a:r>
              <a:rPr lang="en-US" sz="3000" dirty="0">
                <a:solidFill>
                  <a:srgbClr val="FFFF00"/>
                </a:solidFill>
              </a:rPr>
              <a:t>, re-insertion)</a:t>
            </a:r>
            <a:r>
              <a:rPr lang="en-US" sz="2800" dirty="0">
                <a:solidFill>
                  <a:srgbClr val="FFFF00"/>
                </a:solidFill>
              </a:rPr>
              <a:t>	</a:t>
            </a:r>
            <a:r>
              <a:rPr lang="en-US" sz="2800" dirty="0"/>
              <a:t>								</a:t>
            </a:r>
            <a:r>
              <a:rPr lang="en-US" sz="2800" dirty="0" smtClean="0"/>
              <a:t>	</a:t>
            </a:r>
            <a:r>
              <a:rPr lang="en-US" sz="1400" dirty="0" smtClean="0">
                <a:solidFill>
                  <a:schemeClr val="tx2"/>
                </a:solidFill>
              </a:rPr>
              <a:t>(</a:t>
            </a:r>
            <a:r>
              <a:rPr lang="en-US" sz="1400" dirty="0">
                <a:solidFill>
                  <a:schemeClr val="tx2"/>
                </a:solidFill>
              </a:rPr>
              <a:t>Meddings J et al. </a:t>
            </a:r>
            <a:r>
              <a:rPr lang="en-US" sz="1400" dirty="0" err="1">
                <a:solidFill>
                  <a:schemeClr val="tx2"/>
                </a:solidFill>
              </a:rPr>
              <a:t>Clin</a:t>
            </a:r>
            <a:r>
              <a:rPr lang="en-US" sz="1400" dirty="0">
                <a:solidFill>
                  <a:schemeClr val="tx2"/>
                </a:solidFill>
              </a:rPr>
              <a:t> Infect Dis 2010)</a:t>
            </a:r>
          </a:p>
          <a:p>
            <a:pPr lvl="1">
              <a:lnSpc>
                <a:spcPct val="95000"/>
              </a:lnSpc>
              <a:spcBef>
                <a:spcPts val="1800"/>
              </a:spcBef>
              <a:spcAft>
                <a:spcPts val="1800"/>
              </a:spcAft>
              <a:buFontTx/>
              <a:buNone/>
            </a:pP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60246"/>
            <a:ext cx="10287000" cy="1384995"/>
          </a:xfrm>
          <a:prstGeom prst="rect">
            <a:avLst/>
          </a:prstGeom>
          <a:noFill/>
          <a:ln w="9525">
            <a:noFill/>
            <a:miter lim="800000"/>
            <a:headEnd/>
            <a:tailEnd/>
          </a:ln>
        </p:spPr>
        <p:txBody>
          <a:bodyPr wrap="square">
            <a:spAutoFit/>
          </a:bodyPr>
          <a:lstStyle/>
          <a:p>
            <a:pPr algn="ctr"/>
            <a:r>
              <a:rPr lang="en-US" sz="3200" dirty="0" smtClean="0">
                <a:solidFill>
                  <a:schemeClr val="tx2"/>
                </a:solidFill>
              </a:rPr>
              <a:t>Regularly Using </a:t>
            </a:r>
            <a:r>
              <a:rPr lang="en-US" sz="3200" dirty="0">
                <a:solidFill>
                  <a:schemeClr val="tx2"/>
                </a:solidFill>
              </a:rPr>
              <a:t>to </a:t>
            </a:r>
            <a:r>
              <a:rPr lang="en-US" sz="3200" dirty="0" smtClean="0">
                <a:solidFill>
                  <a:schemeClr val="tx2"/>
                </a:solidFill>
              </a:rPr>
              <a:t>Prevent CAUTI: 2005 vs. 2009 		U.S. National Data</a:t>
            </a:r>
          </a:p>
          <a:p>
            <a:pPr algn="ctr"/>
            <a:r>
              <a:rPr lang="en-US" sz="2000" dirty="0" smtClean="0">
                <a:solidFill>
                  <a:schemeClr val="tx2"/>
                </a:solidFill>
              </a:rPr>
              <a:t>                (Krein et al. J Gen Intern Med 2011)</a:t>
            </a:r>
            <a:endParaRPr lang="en-US" sz="2000" dirty="0">
              <a:solidFill>
                <a:schemeClr val="tx2"/>
              </a:solidFill>
            </a:endParaRPr>
          </a:p>
        </p:txBody>
      </p:sp>
      <p:graphicFrame>
        <p:nvGraphicFramePr>
          <p:cNvPr id="6" name="Chart 5"/>
          <p:cNvGraphicFramePr>
            <a:graphicFrameLocks/>
          </p:cNvGraphicFramePr>
          <p:nvPr>
            <p:extLst>
              <p:ext uri="{D42A27DB-BD31-4B8C-83A1-F6EECF244321}">
                <p14:modId xmlns:p14="http://schemas.microsoft.com/office/powerpoint/2010/main" val="3955313291"/>
              </p:ext>
            </p:extLst>
          </p:nvPr>
        </p:nvGraphicFramePr>
        <p:xfrm>
          <a:off x="128588" y="1589895"/>
          <a:ext cx="10029825" cy="5144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4" name="Rectangle 2"/>
          <p:cNvSpPr>
            <a:spLocks noChangeArrowheads="1"/>
          </p:cNvSpPr>
          <p:nvPr/>
        </p:nvSpPr>
        <p:spPr bwMode="auto">
          <a:xfrm>
            <a:off x="114300" y="1047750"/>
            <a:ext cx="10028238" cy="1143000"/>
          </a:xfrm>
          <a:prstGeom prst="rect">
            <a:avLst/>
          </a:prstGeom>
          <a:noFill/>
          <a:ln w="9525">
            <a:noFill/>
            <a:miter lim="800000"/>
            <a:headEnd/>
            <a:tailEnd/>
          </a:ln>
          <a:effectLst/>
        </p:spPr>
        <p:txBody>
          <a:bodyPr anchor="ctr"/>
          <a:lstStyle/>
          <a:p>
            <a:pPr algn="ctr"/>
            <a:r>
              <a:rPr lang="en-US" sz="7200" dirty="0" smtClean="0">
                <a:solidFill>
                  <a:srgbClr val="FFFF00"/>
                </a:solidFill>
              </a:rPr>
              <a:t/>
            </a:r>
            <a:br>
              <a:rPr lang="en-US" sz="7200" dirty="0" smtClean="0">
                <a:solidFill>
                  <a:srgbClr val="FFFF00"/>
                </a:solidFill>
              </a:rPr>
            </a:br>
            <a:r>
              <a:rPr lang="en-US" sz="7200" i="1" dirty="0" smtClean="0">
                <a:solidFill>
                  <a:srgbClr val="FFFF00"/>
                </a:solidFill>
              </a:rPr>
              <a:t>Implementing Change</a:t>
            </a:r>
            <a:endParaRPr lang="en-US" sz="7200" i="1" dirty="0">
              <a:solidFill>
                <a:srgbClr val="FFFF00"/>
              </a:solidFill>
            </a:endParaRPr>
          </a:p>
        </p:txBody>
      </p:sp>
      <p:sp>
        <p:nvSpPr>
          <p:cNvPr id="4" name="TextBox 3"/>
          <p:cNvSpPr txBox="1"/>
          <p:nvPr/>
        </p:nvSpPr>
        <p:spPr>
          <a:xfrm>
            <a:off x="0" y="4248150"/>
            <a:ext cx="5646738" cy="1682512"/>
          </a:xfrm>
          <a:prstGeom prst="rect">
            <a:avLst/>
          </a:prstGeom>
          <a:noFill/>
        </p:spPr>
        <p:txBody>
          <a:bodyPr wrap="square" rtlCol="0">
            <a:spAutoFit/>
          </a:bodyPr>
          <a:lstStyle/>
          <a:p>
            <a:pPr algn="ctr">
              <a:lnSpc>
                <a:spcPts val="6200"/>
              </a:lnSpc>
              <a:spcBef>
                <a:spcPts val="0"/>
              </a:spcBef>
              <a:spcAft>
                <a:spcPts val="0"/>
              </a:spcAft>
            </a:pPr>
            <a:r>
              <a:rPr lang="en-US" sz="5400" i="1" dirty="0" smtClean="0">
                <a:solidFill>
                  <a:schemeClr val="tx1">
                    <a:lumMod val="75000"/>
                  </a:schemeClr>
                </a:solidFill>
              </a:rPr>
              <a:t>Across the </a:t>
            </a:r>
          </a:p>
          <a:p>
            <a:pPr algn="ctr">
              <a:lnSpc>
                <a:spcPts val="6200"/>
              </a:lnSpc>
              <a:spcBef>
                <a:spcPts val="0"/>
              </a:spcBef>
              <a:spcAft>
                <a:spcPts val="0"/>
              </a:spcAft>
            </a:pPr>
            <a:r>
              <a:rPr lang="en-US" sz="5400" i="1" dirty="0" smtClean="0">
                <a:solidFill>
                  <a:schemeClr val="tx1">
                    <a:lumMod val="75000"/>
                  </a:schemeClr>
                </a:solidFill>
              </a:rPr>
              <a:t>State of Michigan</a:t>
            </a:r>
            <a:endParaRPr lang="en-US" sz="5400" i="1" dirty="0">
              <a:solidFill>
                <a:schemeClr val="tx1">
                  <a:lumMod val="75000"/>
                </a:schemeClr>
              </a:solidFill>
            </a:endParaRPr>
          </a:p>
        </p:txBody>
      </p:sp>
      <p:cxnSp>
        <p:nvCxnSpPr>
          <p:cNvPr id="8" name="Straight Arrow Connector 7"/>
          <p:cNvCxnSpPr/>
          <p:nvPr/>
        </p:nvCxnSpPr>
        <p:spPr bwMode="auto">
          <a:xfrm rot="5400000">
            <a:off x="7105697" y="3562350"/>
            <a:ext cx="1370806" cy="794"/>
          </a:xfrm>
          <a:prstGeom prst="straightConnector1">
            <a:avLst/>
          </a:prstGeom>
          <a:solidFill>
            <a:schemeClr val="accent1"/>
          </a:solidFill>
          <a:ln w="76200" cap="flat" cmpd="sng" algn="ctr">
            <a:solidFill>
              <a:schemeClr val="tx1"/>
            </a:solidFill>
            <a:prstDash val="sysDash"/>
            <a:round/>
            <a:headEnd type="none" w="med" len="med"/>
            <a:tailEnd type="arrow"/>
          </a:ln>
          <a:effectLst/>
        </p:spPr>
      </p:cxnSp>
      <p:sp>
        <p:nvSpPr>
          <p:cNvPr id="9" name="TextBox 8"/>
          <p:cNvSpPr txBox="1"/>
          <p:nvPr/>
        </p:nvSpPr>
        <p:spPr>
          <a:xfrm>
            <a:off x="6319595" y="4477146"/>
            <a:ext cx="3390900" cy="887422"/>
          </a:xfrm>
          <a:prstGeom prst="rect">
            <a:avLst/>
          </a:prstGeom>
          <a:noFill/>
        </p:spPr>
        <p:txBody>
          <a:bodyPr wrap="square" rtlCol="0">
            <a:spAutoFit/>
          </a:bodyPr>
          <a:lstStyle/>
          <a:p>
            <a:pPr algn="ctr">
              <a:lnSpc>
                <a:spcPts val="6200"/>
              </a:lnSpc>
              <a:spcBef>
                <a:spcPts val="0"/>
              </a:spcBef>
              <a:spcAft>
                <a:spcPts val="0"/>
              </a:spcAft>
            </a:pPr>
            <a:r>
              <a:rPr lang="en-US" sz="5400" i="1" dirty="0" smtClean="0">
                <a:solidFill>
                  <a:schemeClr val="tx1">
                    <a:lumMod val="75000"/>
                  </a:schemeClr>
                </a:solidFill>
              </a:rPr>
              <a:t>At Home</a:t>
            </a:r>
            <a:endParaRPr lang="en-US" sz="5400" i="1" dirty="0">
              <a:solidFill>
                <a:schemeClr val="tx1">
                  <a:lumMod val="75000"/>
                </a:schemeClr>
              </a:solidFill>
            </a:endParaRPr>
          </a:p>
        </p:txBody>
      </p:sp>
      <p:pic>
        <p:nvPicPr>
          <p:cNvPr id="18739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793" y="2877344"/>
            <a:ext cx="712787"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878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946" name="Rectangle 2"/>
          <p:cNvSpPr>
            <a:spLocks noChangeArrowheads="1"/>
          </p:cNvSpPr>
          <p:nvPr/>
        </p:nvSpPr>
        <p:spPr bwMode="auto">
          <a:xfrm>
            <a:off x="1" y="104520"/>
            <a:ext cx="10287000" cy="1143000"/>
          </a:xfrm>
          <a:prstGeom prst="rect">
            <a:avLst/>
          </a:prstGeom>
          <a:noFill/>
          <a:ln w="9525">
            <a:noFill/>
            <a:miter lim="800000"/>
            <a:headEnd/>
            <a:tailEnd/>
          </a:ln>
          <a:effectLst/>
        </p:spPr>
        <p:txBody>
          <a:bodyPr anchor="ctr"/>
          <a:lstStyle/>
          <a:p>
            <a:pPr algn="ctr"/>
            <a:r>
              <a:rPr lang="en-US" sz="3400" dirty="0" smtClean="0">
                <a:solidFill>
                  <a:schemeClr val="tx2"/>
                </a:solidFill>
              </a:rPr>
              <a:t>Hospital </a:t>
            </a:r>
            <a:r>
              <a:rPr lang="en-US" sz="3400" dirty="0">
                <a:solidFill>
                  <a:schemeClr val="tx2"/>
                </a:solidFill>
              </a:rPr>
              <a:t>Outcomes Program of Excellence (HOPE</a:t>
            </a:r>
            <a:r>
              <a:rPr lang="en-US" sz="3400" dirty="0" smtClean="0">
                <a:solidFill>
                  <a:schemeClr val="tx2"/>
                </a:solidFill>
              </a:rPr>
              <a:t>)</a:t>
            </a:r>
          </a:p>
          <a:p>
            <a:pPr algn="ctr"/>
            <a:r>
              <a:rPr lang="en-US" sz="2800" dirty="0">
                <a:solidFill>
                  <a:schemeClr val="tx2"/>
                </a:solidFill>
              </a:rPr>
              <a:t>(</a:t>
            </a:r>
            <a:r>
              <a:rPr lang="en-US" sz="2800" dirty="0" smtClean="0">
                <a:solidFill>
                  <a:schemeClr val="tx2"/>
                </a:solidFill>
              </a:rPr>
              <a:t>http://va-hope.org)</a:t>
            </a:r>
            <a:endParaRPr lang="en-US" sz="2800" dirty="0">
              <a:solidFill>
                <a:schemeClr val="tx2"/>
              </a:solidFill>
            </a:endParaRPr>
          </a:p>
        </p:txBody>
      </p:sp>
      <p:sp>
        <p:nvSpPr>
          <p:cNvPr id="2386947" name="Rectangle 3"/>
          <p:cNvSpPr>
            <a:spLocks noChangeArrowheads="1"/>
          </p:cNvSpPr>
          <p:nvPr/>
        </p:nvSpPr>
        <p:spPr bwMode="auto">
          <a:xfrm>
            <a:off x="241300" y="1294890"/>
            <a:ext cx="9772650" cy="6229350"/>
          </a:xfrm>
          <a:prstGeom prst="rect">
            <a:avLst/>
          </a:prstGeom>
          <a:noFill/>
          <a:ln w="9525">
            <a:noFill/>
            <a:miter lim="800000"/>
            <a:headEnd/>
            <a:tailEnd/>
          </a:ln>
          <a:effectLst/>
        </p:spPr>
        <p:txBody>
          <a:bodyPr/>
          <a:lstStyle/>
          <a:p>
            <a:pPr marL="342900" indent="-342900">
              <a:lnSpc>
                <a:spcPct val="95000"/>
              </a:lnSpc>
              <a:spcBef>
                <a:spcPts val="600"/>
              </a:spcBef>
              <a:spcAft>
                <a:spcPts val="1200"/>
              </a:spcAft>
              <a:buFontTx/>
              <a:buChar char="•"/>
            </a:pPr>
            <a:r>
              <a:rPr lang="en-US" sz="3200" dirty="0" smtClean="0">
                <a:solidFill>
                  <a:schemeClr val="tx1">
                    <a:lumMod val="75000"/>
                  </a:schemeClr>
                </a:solidFill>
              </a:rPr>
              <a:t>Systems redesign grant to Ann Arbor VAMC</a:t>
            </a:r>
          </a:p>
          <a:p>
            <a:pPr marL="342900" indent="-342900">
              <a:lnSpc>
                <a:spcPct val="95000"/>
              </a:lnSpc>
              <a:spcBef>
                <a:spcPts val="600"/>
              </a:spcBef>
              <a:spcAft>
                <a:spcPts val="1200"/>
              </a:spcAft>
              <a:buFontTx/>
              <a:buChar char="•"/>
            </a:pPr>
            <a:r>
              <a:rPr lang="en-US" sz="3200" dirty="0" smtClean="0">
                <a:solidFill>
                  <a:schemeClr val="tx1">
                    <a:lumMod val="75000"/>
                  </a:schemeClr>
                </a:solidFill>
              </a:rPr>
              <a:t>Behavioral lab for interventions to improve quality and efficiency of care</a:t>
            </a:r>
          </a:p>
          <a:p>
            <a:pPr marL="342900" indent="-342900">
              <a:lnSpc>
                <a:spcPct val="95000"/>
              </a:lnSpc>
              <a:spcBef>
                <a:spcPts val="600"/>
              </a:spcBef>
              <a:spcAft>
                <a:spcPts val="1200"/>
              </a:spcAft>
              <a:buFontTx/>
              <a:buChar char="•"/>
            </a:pPr>
            <a:r>
              <a:rPr lang="en-US" sz="3200" dirty="0" smtClean="0">
                <a:solidFill>
                  <a:schemeClr val="tx1">
                    <a:lumMod val="75000"/>
                  </a:schemeClr>
                </a:solidFill>
              </a:rPr>
              <a:t>CAUTI prevention one of many initiatives: nurse-initiated reminder</a:t>
            </a:r>
            <a:endParaRPr lang="en-US" sz="1800" dirty="0" smtClean="0">
              <a:solidFill>
                <a:schemeClr val="tx1">
                  <a:lumMod val="75000"/>
                </a:schemeClr>
              </a:solidFill>
            </a:endParaRPr>
          </a:p>
          <a:p>
            <a:pPr>
              <a:lnSpc>
                <a:spcPct val="90000"/>
              </a:lnSpc>
              <a:spcBef>
                <a:spcPct val="35000"/>
              </a:spcBef>
              <a:spcAft>
                <a:spcPct val="45000"/>
              </a:spcAft>
            </a:pPr>
            <a:endParaRPr lang="en-US" sz="3400" dirty="0">
              <a:solidFill>
                <a:schemeClr val="tx1">
                  <a:lumMod val="75000"/>
                </a:schemeClr>
              </a:solidFill>
            </a:endParaRPr>
          </a:p>
          <a:p>
            <a:pPr marL="342900" indent="-342900">
              <a:lnSpc>
                <a:spcPct val="90000"/>
              </a:lnSpc>
              <a:spcBef>
                <a:spcPct val="35000"/>
              </a:spcBef>
              <a:spcAft>
                <a:spcPct val="45000"/>
              </a:spcAft>
              <a:buFontTx/>
              <a:buChar char="•"/>
            </a:pPr>
            <a:endParaRPr lang="en-US" sz="3200" dirty="0">
              <a:solidFill>
                <a:schemeClr val="tx1">
                  <a:lumMod val="75000"/>
                </a:schemeClr>
              </a:solidFill>
            </a:endParaRPr>
          </a:p>
          <a:p>
            <a:pPr marL="342900" indent="-342900">
              <a:spcBef>
                <a:spcPct val="25000"/>
              </a:spcBef>
              <a:spcAft>
                <a:spcPct val="20000"/>
              </a:spcAft>
              <a:buFontTx/>
              <a:buChar char="•"/>
            </a:pPr>
            <a:endParaRPr lang="en-US" sz="3200" dirty="0">
              <a:solidFill>
                <a:schemeClr val="tx1">
                  <a:lumMod val="75000"/>
                </a:schemeClr>
              </a:solidFill>
            </a:endParaRPr>
          </a:p>
        </p:txBody>
      </p:sp>
      <p:pic>
        <p:nvPicPr>
          <p:cNvPr id="13844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215" y="4009970"/>
            <a:ext cx="5305597" cy="254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812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56936"/>
            <a:ext cx="8743950" cy="624114"/>
          </a:xfrm>
        </p:spPr>
        <p:txBody>
          <a:bodyPr>
            <a:noAutofit/>
          </a:bodyPr>
          <a:lstStyle/>
          <a:p>
            <a:r>
              <a:rPr lang="en-US" sz="4000" b="1" dirty="0" smtClean="0">
                <a:latin typeface="Arial" pitchFamily="34" charset="0"/>
                <a:cs typeface="Arial" pitchFamily="34" charset="0"/>
              </a:rPr>
              <a:t>Prevalence of Urinary Catheters</a:t>
            </a:r>
            <a:endParaRPr lang="en-US" sz="4000" b="1" dirty="0">
              <a:latin typeface="Arial" pitchFamily="34" charset="0"/>
              <a:cs typeface="Arial" pitchFamily="34" charset="0"/>
            </a:endParaRPr>
          </a:p>
        </p:txBody>
      </p:sp>
      <p:pic>
        <p:nvPicPr>
          <p:cNvPr id="115716" name="Picture 4"/>
          <p:cNvPicPr>
            <a:picLocks noGrp="1" noChangeAspect="1" noChangeArrowheads="1"/>
          </p:cNvPicPr>
          <p:nvPr>
            <p:ph sz="quarter" idx="1"/>
          </p:nvPr>
        </p:nvPicPr>
        <p:blipFill>
          <a:blip r:embed="rId3" cstate="print"/>
          <a:srcRect l="1346" t="2235" r="1346" b="2235"/>
          <a:stretch>
            <a:fillRect/>
          </a:stretch>
        </p:blipFill>
        <p:spPr bwMode="auto">
          <a:xfrm>
            <a:off x="464104" y="1085850"/>
            <a:ext cx="9327596" cy="55171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63088</TotalTime>
  <Words>1922</Words>
  <Application>Microsoft Office PowerPoint</Application>
  <PresentationFormat>35mm Slides</PresentationFormat>
  <Paragraphs>231</Paragraphs>
  <Slides>32</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Default Design</vt:lpstr>
      <vt:lpstr>Photo Editor Photo</vt:lpstr>
      <vt:lpstr>Bitmap Image</vt:lpstr>
      <vt:lpstr>Engaging Clinicians in CAUTI Prevention:  Tales from the Trenches</vt:lpstr>
      <vt:lpstr>Catheter-Associated  Urinary Tract Infection (CAUTI)</vt:lpstr>
      <vt:lpstr>PowerPoint Presentation</vt:lpstr>
      <vt:lpstr>How Can We Implement Changes to  Reduce Indwelling Catheter Use?</vt:lpstr>
      <vt:lpstr>A Technical Solution:  Timely Removal of Indwelling Catheters</vt:lpstr>
      <vt:lpstr>PowerPoint Presentation</vt:lpstr>
      <vt:lpstr>PowerPoint Presentation</vt:lpstr>
      <vt:lpstr>PowerPoint Presentation</vt:lpstr>
      <vt:lpstr>Prevalence of Urinary Catheters</vt:lpstr>
      <vt:lpstr>Indication for Catheter Placement</vt:lpstr>
      <vt:lpstr>CAUTI Rate</vt:lpstr>
      <vt:lpstr>PowerPoint Presentation</vt:lpstr>
      <vt:lpstr>Outline </vt:lpstr>
      <vt:lpstr>PowerPoint Presentation</vt:lpstr>
      <vt:lpstr>How to Engage Physicians? (James Reinertsen, IHI innovation Series White Paper, 2007)</vt:lpstr>
      <vt:lpstr>The Physician Champion &amp; Physician Supporters</vt:lpstr>
      <vt:lpstr>Physician Supporters: Reasons for Them to Support the Champion (or Become One…)</vt:lpstr>
      <vt:lpstr>Physician Supporters: Reasons for Them to Support the Champion (or Become One…)</vt:lpstr>
      <vt:lpstr>How to Engage Nurses? </vt:lpstr>
      <vt:lpstr>PowerPoint Presentation</vt:lpstr>
      <vt:lpstr>PowerPoint Presentation</vt:lpstr>
      <vt:lpstr>Identifying the “Champion”</vt:lpstr>
      <vt:lpstr>The Bedside Nurse…and Supporters</vt:lpstr>
      <vt:lpstr>Nurse Supporters:  Reasons for Them to Support the Champion</vt:lpstr>
      <vt:lpstr>Nurse Supporters:  Reasons for Them to Support the Champion</vt:lpstr>
      <vt:lpstr>Putting it All Together:  Key Roles and Responsibilities</vt:lpstr>
      <vt:lpstr>Outline </vt:lpstr>
      <vt:lpstr>The Future… </vt:lpstr>
      <vt:lpstr>A Dilemma</vt:lpstr>
      <vt:lpstr>A Dilemma</vt:lpstr>
      <vt:lpstr>One Possible Solution: “Medical Mindfulness”</vt:lpstr>
      <vt:lpstr>Outline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Antiseptic-impregnated catheters: Is the Juice Worth the Squeeze?</dc:title>
  <dc:creator>David L. Veenstra</dc:creator>
  <cp:lastModifiedBy>saint</cp:lastModifiedBy>
  <cp:revision>964</cp:revision>
  <cp:lastPrinted>2001-03-20T22:46:08Z</cp:lastPrinted>
  <dcterms:created xsi:type="dcterms:W3CDTF">1998-12-25T07:44:10Z</dcterms:created>
  <dcterms:modified xsi:type="dcterms:W3CDTF">2012-04-25T02:48:14Z</dcterms:modified>
</cp:coreProperties>
</file>