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6"/>
  </p:notesMasterIdLst>
  <p:sldIdLst>
    <p:sldId id="257" r:id="rId2"/>
    <p:sldId id="292" r:id="rId3"/>
    <p:sldId id="258" r:id="rId4"/>
    <p:sldId id="260" r:id="rId5"/>
    <p:sldId id="261" r:id="rId6"/>
    <p:sldId id="300" r:id="rId7"/>
    <p:sldId id="302" r:id="rId8"/>
    <p:sldId id="262" r:id="rId9"/>
    <p:sldId id="263" r:id="rId10"/>
    <p:sldId id="308" r:id="rId11"/>
    <p:sldId id="309" r:id="rId12"/>
    <p:sldId id="264" r:id="rId13"/>
    <p:sldId id="265" r:id="rId14"/>
    <p:sldId id="266" r:id="rId15"/>
    <p:sldId id="267" r:id="rId16"/>
    <p:sldId id="268" r:id="rId17"/>
    <p:sldId id="293" r:id="rId18"/>
    <p:sldId id="303" r:id="rId19"/>
    <p:sldId id="304" r:id="rId20"/>
    <p:sldId id="305" r:id="rId21"/>
    <p:sldId id="307" r:id="rId22"/>
    <p:sldId id="269" r:id="rId23"/>
    <p:sldId id="270" r:id="rId24"/>
    <p:sldId id="297" r:id="rId25"/>
    <p:sldId id="295" r:id="rId26"/>
    <p:sldId id="313" r:id="rId27"/>
    <p:sldId id="314" r:id="rId28"/>
    <p:sldId id="298" r:id="rId29"/>
    <p:sldId id="273" r:id="rId30"/>
    <p:sldId id="286" r:id="rId31"/>
    <p:sldId id="288" r:id="rId32"/>
    <p:sldId id="289" r:id="rId33"/>
    <p:sldId id="290" r:id="rId34"/>
    <p:sldId id="291"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2" d="100"/>
          <a:sy n="92" d="100"/>
        </p:scale>
        <p:origin x="-84"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ohamad:Documents:Medicine:Infectious%20Diseases:Projects:Foley%20catheter%20studies%2012-4-09:Evaluation%20of%20sustainability%20of%20UC%20study%203-16-11:Data:UC%20prevalence%205%20year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7.57016058476562E-2"/>
          <c:y val="6.6666666666666693E-2"/>
          <c:w val="0.89562455902689697"/>
          <c:h val="0.81530991318392898"/>
        </c:manualLayout>
      </c:layout>
      <c:lineChart>
        <c:grouping val="standard"/>
        <c:varyColors val="0"/>
        <c:ser>
          <c:idx val="0"/>
          <c:order val="0"/>
          <c:tx>
            <c:strRef>
              <c:f>Sheet1!$A$2</c:f>
              <c:strCache>
                <c:ptCount val="1"/>
                <c:pt idx="0">
                  <c:v>Prevalence (%)</c:v>
                </c:pt>
              </c:strCache>
            </c:strRef>
          </c:tx>
          <c:cat>
            <c:numRef>
              <c:f>Sheet1!$B$1:$G$1</c:f>
              <c:numCache>
                <c:formatCode>General</c:formatCode>
                <c:ptCount val="6"/>
                <c:pt idx="0">
                  <c:v>2006</c:v>
                </c:pt>
                <c:pt idx="1">
                  <c:v>2007</c:v>
                </c:pt>
                <c:pt idx="2">
                  <c:v>2008</c:v>
                </c:pt>
                <c:pt idx="3">
                  <c:v>2009</c:v>
                </c:pt>
                <c:pt idx="4">
                  <c:v>2010</c:v>
                </c:pt>
                <c:pt idx="5">
                  <c:v>2011</c:v>
                </c:pt>
              </c:numCache>
            </c:numRef>
          </c:cat>
          <c:val>
            <c:numRef>
              <c:f>Sheet1!$B$2:$G$2</c:f>
              <c:numCache>
                <c:formatCode>General</c:formatCode>
                <c:ptCount val="6"/>
                <c:pt idx="0">
                  <c:v>17.399999999999999</c:v>
                </c:pt>
                <c:pt idx="1">
                  <c:v>16.399999999999999</c:v>
                </c:pt>
                <c:pt idx="2">
                  <c:v>14.2</c:v>
                </c:pt>
                <c:pt idx="3">
                  <c:v>12.6</c:v>
                </c:pt>
                <c:pt idx="4">
                  <c:v>13</c:v>
                </c:pt>
                <c:pt idx="5">
                  <c:v>12.7</c:v>
                </c:pt>
              </c:numCache>
            </c:numRef>
          </c:val>
          <c:smooth val="0"/>
        </c:ser>
        <c:dLbls>
          <c:showLegendKey val="0"/>
          <c:showVal val="0"/>
          <c:showCatName val="0"/>
          <c:showSerName val="0"/>
          <c:showPercent val="0"/>
          <c:showBubbleSize val="0"/>
        </c:dLbls>
        <c:marker val="1"/>
        <c:smooth val="0"/>
        <c:axId val="88564864"/>
        <c:axId val="88566400"/>
      </c:lineChart>
      <c:catAx>
        <c:axId val="88564864"/>
        <c:scaling>
          <c:orientation val="minMax"/>
        </c:scaling>
        <c:delete val="0"/>
        <c:axPos val="b"/>
        <c:numFmt formatCode="General" sourceLinked="1"/>
        <c:majorTickMark val="out"/>
        <c:minorTickMark val="none"/>
        <c:tickLblPos val="nextTo"/>
        <c:crossAx val="88566400"/>
        <c:crosses val="autoZero"/>
        <c:auto val="1"/>
        <c:lblAlgn val="ctr"/>
        <c:lblOffset val="100"/>
        <c:noMultiLvlLbl val="0"/>
      </c:catAx>
      <c:valAx>
        <c:axId val="88566400"/>
        <c:scaling>
          <c:orientation val="minMax"/>
          <c:min val="10"/>
        </c:scaling>
        <c:delete val="0"/>
        <c:axPos val="l"/>
        <c:numFmt formatCode="General" sourceLinked="1"/>
        <c:majorTickMark val="out"/>
        <c:minorTickMark val="none"/>
        <c:tickLblPos val="nextTo"/>
        <c:crossAx val="885648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36C7A9-C880-AE42-A651-CEBD53439E8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B1016B88-74FF-6E4F-B199-0D7A204162EB}">
      <dgm:prSet phldrT="[Text]" custT="1"/>
      <dgm:spPr>
        <a:solidFill>
          <a:schemeClr val="tx2">
            <a:lumMod val="20000"/>
            <a:lumOff val="80000"/>
          </a:schemeClr>
        </a:solidFill>
      </dgm:spPr>
      <dgm:t>
        <a:bodyPr/>
        <a:lstStyle/>
        <a:p>
          <a:pPr algn="ctr"/>
          <a:r>
            <a:rPr lang="en-US" sz="2800" dirty="0" smtClean="0">
              <a:solidFill>
                <a:schemeClr val="tx1"/>
              </a:solidFill>
              <a:latin typeface="Calibri"/>
              <a:cs typeface="Calibri"/>
            </a:rPr>
            <a:t>Non-ICU</a:t>
          </a:r>
        </a:p>
        <a:p>
          <a:pPr algn="ctr"/>
          <a:r>
            <a:rPr lang="en-US" sz="1800" dirty="0" smtClean="0">
              <a:solidFill>
                <a:schemeClr val="tx1"/>
              </a:solidFill>
              <a:latin typeface="Calibri"/>
              <a:cs typeface="Calibri"/>
            </a:rPr>
            <a:t>Evaluate need on admission</a:t>
          </a:r>
        </a:p>
        <a:p>
          <a:pPr algn="ctr"/>
          <a:r>
            <a:rPr lang="en-US" sz="1800" dirty="0" smtClean="0">
              <a:solidFill>
                <a:schemeClr val="tx1"/>
              </a:solidFill>
              <a:latin typeface="Calibri"/>
              <a:cs typeface="Calibri"/>
            </a:rPr>
            <a:t>Evaluate for continued need</a:t>
          </a:r>
          <a:endParaRPr lang="en-US" sz="1800" dirty="0">
            <a:solidFill>
              <a:schemeClr val="tx1"/>
            </a:solidFill>
            <a:latin typeface="Calibri"/>
            <a:cs typeface="Calibri"/>
          </a:endParaRPr>
        </a:p>
      </dgm:t>
    </dgm:pt>
    <dgm:pt modelId="{175FE125-01A5-E44F-84E5-D9AE2EF5390E}" type="parTrans" cxnId="{6F377DB8-4E2F-E74A-8283-925F96C10ABA}">
      <dgm:prSet/>
      <dgm:spPr/>
      <dgm:t>
        <a:bodyPr/>
        <a:lstStyle/>
        <a:p>
          <a:endParaRPr lang="en-US">
            <a:solidFill>
              <a:schemeClr val="tx1"/>
            </a:solidFill>
            <a:latin typeface="Calibri"/>
            <a:cs typeface="Calibri"/>
          </a:endParaRPr>
        </a:p>
      </dgm:t>
    </dgm:pt>
    <dgm:pt modelId="{0DBF9308-EB7E-1745-8066-7D0FC2FFE931}" type="sibTrans" cxnId="{6F377DB8-4E2F-E74A-8283-925F96C10ABA}">
      <dgm:prSet/>
      <dgm:spPr/>
      <dgm:t>
        <a:bodyPr/>
        <a:lstStyle/>
        <a:p>
          <a:endParaRPr lang="en-US">
            <a:solidFill>
              <a:schemeClr val="tx1"/>
            </a:solidFill>
            <a:latin typeface="Calibri"/>
            <a:cs typeface="Calibri"/>
          </a:endParaRPr>
        </a:p>
      </dgm:t>
    </dgm:pt>
    <dgm:pt modelId="{721AFEA2-2DC4-7E42-A19C-780A2BF269A5}">
      <dgm:prSet phldrT="[Text]" custT="1"/>
      <dgm:spPr>
        <a:solidFill>
          <a:schemeClr val="tx2">
            <a:lumMod val="20000"/>
            <a:lumOff val="80000"/>
          </a:schemeClr>
        </a:solidFill>
      </dgm:spPr>
      <dgm:t>
        <a:bodyPr/>
        <a:lstStyle/>
        <a:p>
          <a:pPr algn="ctr"/>
          <a:r>
            <a:rPr lang="en-US" sz="2800" dirty="0" smtClean="0">
              <a:solidFill>
                <a:schemeClr val="tx1"/>
              </a:solidFill>
              <a:latin typeface="Calibri"/>
              <a:cs typeface="Calibri"/>
            </a:rPr>
            <a:t>PACU/OR</a:t>
          </a:r>
          <a:endParaRPr lang="en-US" sz="2800" dirty="0">
            <a:solidFill>
              <a:schemeClr val="tx1"/>
            </a:solidFill>
            <a:latin typeface="Calibri"/>
            <a:cs typeface="Calibri"/>
          </a:endParaRPr>
        </a:p>
      </dgm:t>
    </dgm:pt>
    <dgm:pt modelId="{A089D671-F53F-4A4A-979F-AA28C469174F}" type="parTrans" cxnId="{0E86C190-1670-8A4C-AFA4-E01A7814940C}">
      <dgm:prSet/>
      <dgm:spPr/>
      <dgm:t>
        <a:bodyPr/>
        <a:lstStyle/>
        <a:p>
          <a:endParaRPr lang="en-US">
            <a:solidFill>
              <a:schemeClr val="tx1"/>
            </a:solidFill>
            <a:latin typeface="Calibri"/>
            <a:cs typeface="Calibri"/>
          </a:endParaRPr>
        </a:p>
      </dgm:t>
    </dgm:pt>
    <dgm:pt modelId="{3765D1F8-587D-E846-92AE-9D619036B192}" type="sibTrans" cxnId="{0E86C190-1670-8A4C-AFA4-E01A7814940C}">
      <dgm:prSet/>
      <dgm:spPr/>
      <dgm:t>
        <a:bodyPr/>
        <a:lstStyle/>
        <a:p>
          <a:endParaRPr lang="en-US">
            <a:solidFill>
              <a:schemeClr val="tx1"/>
            </a:solidFill>
            <a:latin typeface="Calibri"/>
            <a:cs typeface="Calibri"/>
          </a:endParaRPr>
        </a:p>
      </dgm:t>
    </dgm:pt>
    <dgm:pt modelId="{D3B3A2A6-3EDC-9541-8A0F-93E5BE56A10D}">
      <dgm:prSet phldrT="[Text]" custT="1"/>
      <dgm:spPr>
        <a:solidFill>
          <a:schemeClr val="tx2">
            <a:lumMod val="20000"/>
            <a:lumOff val="80000"/>
          </a:schemeClr>
        </a:solidFill>
      </dgm:spPr>
      <dgm:t>
        <a:bodyPr/>
        <a:lstStyle/>
        <a:p>
          <a:pPr algn="ctr">
            <a:lnSpc>
              <a:spcPct val="70000"/>
            </a:lnSpc>
          </a:pPr>
          <a:r>
            <a:rPr lang="en-US" sz="2800" dirty="0" smtClean="0">
              <a:solidFill>
                <a:schemeClr val="tx1"/>
              </a:solidFill>
              <a:latin typeface="Calibri"/>
              <a:cs typeface="Calibri"/>
            </a:rPr>
            <a:t>ICU</a:t>
          </a:r>
          <a:endParaRPr lang="en-US" sz="2800" dirty="0">
            <a:solidFill>
              <a:schemeClr val="tx1"/>
            </a:solidFill>
            <a:latin typeface="Calibri"/>
            <a:cs typeface="Calibri"/>
          </a:endParaRPr>
        </a:p>
      </dgm:t>
    </dgm:pt>
    <dgm:pt modelId="{C1D36ADC-2916-694D-B7DE-C490423C88BD}" type="parTrans" cxnId="{EC84EB7A-3DDE-DB4A-AFD9-E28BC30AF885}">
      <dgm:prSet/>
      <dgm:spPr/>
      <dgm:t>
        <a:bodyPr/>
        <a:lstStyle/>
        <a:p>
          <a:endParaRPr lang="en-US">
            <a:solidFill>
              <a:schemeClr val="tx1"/>
            </a:solidFill>
            <a:latin typeface="Calibri"/>
            <a:cs typeface="Calibri"/>
          </a:endParaRPr>
        </a:p>
      </dgm:t>
    </dgm:pt>
    <dgm:pt modelId="{375B69BA-7D5B-4E41-88EA-EDABFEBA71D4}" type="sibTrans" cxnId="{EC84EB7A-3DDE-DB4A-AFD9-E28BC30AF885}">
      <dgm:prSet/>
      <dgm:spPr/>
      <dgm:t>
        <a:bodyPr/>
        <a:lstStyle/>
        <a:p>
          <a:endParaRPr lang="en-US">
            <a:solidFill>
              <a:schemeClr val="tx1"/>
            </a:solidFill>
            <a:latin typeface="Calibri"/>
            <a:cs typeface="Calibri"/>
          </a:endParaRPr>
        </a:p>
      </dgm:t>
    </dgm:pt>
    <dgm:pt modelId="{813916DA-496A-974C-8D13-C901AB9C02A3}">
      <dgm:prSet phldrT="[Text]" custT="1"/>
      <dgm:spPr>
        <a:solidFill>
          <a:schemeClr val="tx2">
            <a:lumMod val="20000"/>
            <a:lumOff val="80000"/>
          </a:schemeClr>
        </a:solidFill>
      </dgm:spPr>
      <dgm:t>
        <a:bodyPr/>
        <a:lstStyle/>
        <a:p>
          <a:pPr algn="ctr"/>
          <a:r>
            <a:rPr lang="en-US" sz="2800" dirty="0" smtClean="0">
              <a:solidFill>
                <a:schemeClr val="tx1"/>
              </a:solidFill>
              <a:latin typeface="Calibri"/>
              <a:cs typeface="Calibri"/>
            </a:rPr>
            <a:t>ED</a:t>
          </a:r>
          <a:endParaRPr lang="en-US" sz="2800" dirty="0">
            <a:solidFill>
              <a:schemeClr val="tx1"/>
            </a:solidFill>
            <a:latin typeface="Calibri"/>
            <a:cs typeface="Calibri"/>
          </a:endParaRPr>
        </a:p>
      </dgm:t>
    </dgm:pt>
    <dgm:pt modelId="{041946AF-998D-6540-87D9-73927B2E4B99}" type="parTrans" cxnId="{668F3742-768E-9444-9C85-97759C1BB9BA}">
      <dgm:prSet/>
      <dgm:spPr/>
      <dgm:t>
        <a:bodyPr/>
        <a:lstStyle/>
        <a:p>
          <a:endParaRPr lang="en-US">
            <a:solidFill>
              <a:schemeClr val="tx1"/>
            </a:solidFill>
            <a:latin typeface="Calibri"/>
            <a:cs typeface="Calibri"/>
          </a:endParaRPr>
        </a:p>
      </dgm:t>
    </dgm:pt>
    <dgm:pt modelId="{A12E870D-01EF-9F4E-9546-CBBB337A96D0}" type="sibTrans" cxnId="{668F3742-768E-9444-9C85-97759C1BB9BA}">
      <dgm:prSet/>
      <dgm:spPr/>
      <dgm:t>
        <a:bodyPr/>
        <a:lstStyle/>
        <a:p>
          <a:endParaRPr lang="en-US">
            <a:solidFill>
              <a:schemeClr val="tx1"/>
            </a:solidFill>
            <a:latin typeface="Calibri"/>
            <a:cs typeface="Calibri"/>
          </a:endParaRPr>
        </a:p>
      </dgm:t>
    </dgm:pt>
    <dgm:pt modelId="{D2D8872C-CA97-D74E-8C9E-0C1B685B55AD}">
      <dgm:prSet phldrT="[Text]" custT="1"/>
      <dgm:spPr>
        <a:solidFill>
          <a:schemeClr val="tx2">
            <a:lumMod val="20000"/>
            <a:lumOff val="80000"/>
          </a:schemeClr>
        </a:solidFill>
      </dgm:spPr>
      <dgm:t>
        <a:bodyPr/>
        <a:lstStyle/>
        <a:p>
          <a:pPr algn="l"/>
          <a:r>
            <a:rPr lang="en-US" sz="1800" dirty="0" smtClean="0">
              <a:solidFill>
                <a:schemeClr val="tx1"/>
              </a:solidFill>
              <a:latin typeface="Calibri"/>
              <a:cs typeface="Calibri"/>
            </a:rPr>
            <a:t>Remove promptly after surgery before transfer out</a:t>
          </a:r>
          <a:endParaRPr lang="en-US" sz="1800" dirty="0">
            <a:solidFill>
              <a:schemeClr val="tx1"/>
            </a:solidFill>
            <a:latin typeface="Calibri"/>
            <a:cs typeface="Calibri"/>
          </a:endParaRPr>
        </a:p>
      </dgm:t>
    </dgm:pt>
    <dgm:pt modelId="{E8DB74A3-25EF-7D47-958E-3065AC4DF2F5}" type="parTrans" cxnId="{8B9F4E1D-0B11-B848-8C29-A20AE3948C41}">
      <dgm:prSet/>
      <dgm:spPr/>
      <dgm:t>
        <a:bodyPr/>
        <a:lstStyle/>
        <a:p>
          <a:endParaRPr lang="en-US">
            <a:solidFill>
              <a:schemeClr val="tx1"/>
            </a:solidFill>
            <a:latin typeface="Calibri"/>
            <a:cs typeface="Calibri"/>
          </a:endParaRPr>
        </a:p>
      </dgm:t>
    </dgm:pt>
    <dgm:pt modelId="{157872B3-510B-F643-B03C-D3465401B336}" type="sibTrans" cxnId="{8B9F4E1D-0B11-B848-8C29-A20AE3948C41}">
      <dgm:prSet/>
      <dgm:spPr/>
      <dgm:t>
        <a:bodyPr/>
        <a:lstStyle/>
        <a:p>
          <a:endParaRPr lang="en-US">
            <a:solidFill>
              <a:schemeClr val="tx1"/>
            </a:solidFill>
            <a:latin typeface="Calibri"/>
            <a:cs typeface="Calibri"/>
          </a:endParaRPr>
        </a:p>
      </dgm:t>
    </dgm:pt>
    <dgm:pt modelId="{3B82C5B3-7C3F-A447-8416-801BC4239B67}">
      <dgm:prSet phldrT="[Text]" custT="1"/>
      <dgm:spPr>
        <a:solidFill>
          <a:schemeClr val="tx2">
            <a:lumMod val="20000"/>
            <a:lumOff val="80000"/>
          </a:schemeClr>
        </a:solidFill>
      </dgm:spPr>
      <dgm:t>
        <a:bodyPr/>
        <a:lstStyle/>
        <a:p>
          <a:pPr algn="l">
            <a:lnSpc>
              <a:spcPct val="70000"/>
            </a:lnSpc>
          </a:pPr>
          <a:r>
            <a:rPr lang="en-US" sz="1800" dirty="0" smtClean="0">
              <a:solidFill>
                <a:schemeClr val="tx1"/>
              </a:solidFill>
              <a:latin typeface="Calibri"/>
              <a:cs typeface="Calibri"/>
            </a:rPr>
            <a:t>Evaluate for continued need</a:t>
          </a:r>
          <a:endParaRPr lang="en-US" sz="1800" dirty="0">
            <a:solidFill>
              <a:schemeClr val="tx1"/>
            </a:solidFill>
            <a:latin typeface="Calibri"/>
            <a:cs typeface="Calibri"/>
          </a:endParaRPr>
        </a:p>
      </dgm:t>
    </dgm:pt>
    <dgm:pt modelId="{A1FEEFD4-A3A3-C045-BCE4-BC7D84B8D048}" type="parTrans" cxnId="{0F83F6E4-2318-D74B-AE23-E6D024BAA0BA}">
      <dgm:prSet/>
      <dgm:spPr/>
      <dgm:t>
        <a:bodyPr/>
        <a:lstStyle/>
        <a:p>
          <a:endParaRPr lang="en-US">
            <a:solidFill>
              <a:schemeClr val="tx1"/>
            </a:solidFill>
            <a:latin typeface="Calibri"/>
            <a:cs typeface="Calibri"/>
          </a:endParaRPr>
        </a:p>
      </dgm:t>
    </dgm:pt>
    <dgm:pt modelId="{9329D7C2-285E-E848-82F7-DB97B848A02D}" type="sibTrans" cxnId="{0F83F6E4-2318-D74B-AE23-E6D024BAA0BA}">
      <dgm:prSet/>
      <dgm:spPr/>
      <dgm:t>
        <a:bodyPr/>
        <a:lstStyle/>
        <a:p>
          <a:endParaRPr lang="en-US">
            <a:solidFill>
              <a:schemeClr val="tx1"/>
            </a:solidFill>
            <a:latin typeface="Calibri"/>
            <a:cs typeface="Calibri"/>
          </a:endParaRPr>
        </a:p>
      </dgm:t>
    </dgm:pt>
    <dgm:pt modelId="{7E6A10DE-D557-9E4B-8F9E-43BED2C39B10}">
      <dgm:prSet phldrT="[Text]" custT="1"/>
      <dgm:spPr>
        <a:solidFill>
          <a:schemeClr val="tx2">
            <a:lumMod val="20000"/>
            <a:lumOff val="80000"/>
          </a:schemeClr>
        </a:solidFill>
      </dgm:spPr>
      <dgm:t>
        <a:bodyPr/>
        <a:lstStyle/>
        <a:p>
          <a:pPr algn="l"/>
          <a:r>
            <a:rPr lang="en-US" sz="1800" dirty="0" smtClean="0">
              <a:solidFill>
                <a:schemeClr val="tx1"/>
              </a:solidFill>
              <a:latin typeface="Calibri"/>
              <a:cs typeface="Calibri"/>
            </a:rPr>
            <a:t>Avoid initial placement</a:t>
          </a:r>
          <a:endParaRPr lang="en-US" sz="1800" dirty="0">
            <a:solidFill>
              <a:schemeClr val="tx1"/>
            </a:solidFill>
            <a:latin typeface="Calibri"/>
            <a:cs typeface="Calibri"/>
          </a:endParaRPr>
        </a:p>
      </dgm:t>
    </dgm:pt>
    <dgm:pt modelId="{08558167-E735-8E4C-B745-8B4FC3AD4039}" type="parTrans" cxnId="{D61756A1-DA0D-E947-B7C1-7C2F42A5C5F7}">
      <dgm:prSet/>
      <dgm:spPr/>
      <dgm:t>
        <a:bodyPr/>
        <a:lstStyle/>
        <a:p>
          <a:endParaRPr lang="en-US">
            <a:solidFill>
              <a:schemeClr val="tx1"/>
            </a:solidFill>
            <a:latin typeface="Calibri"/>
            <a:cs typeface="Calibri"/>
          </a:endParaRPr>
        </a:p>
      </dgm:t>
    </dgm:pt>
    <dgm:pt modelId="{1CF5FF09-14A9-A44E-A7C5-7D359408CB10}" type="sibTrans" cxnId="{D61756A1-DA0D-E947-B7C1-7C2F42A5C5F7}">
      <dgm:prSet/>
      <dgm:spPr/>
      <dgm:t>
        <a:bodyPr/>
        <a:lstStyle/>
        <a:p>
          <a:endParaRPr lang="en-US">
            <a:solidFill>
              <a:schemeClr val="tx1"/>
            </a:solidFill>
            <a:latin typeface="Calibri"/>
            <a:cs typeface="Calibri"/>
          </a:endParaRPr>
        </a:p>
      </dgm:t>
    </dgm:pt>
    <dgm:pt modelId="{0086C05E-E27F-594C-A681-674DB14E94F8}">
      <dgm:prSet phldrT="[Text]" custT="1"/>
      <dgm:spPr>
        <a:solidFill>
          <a:schemeClr val="tx2">
            <a:lumMod val="20000"/>
            <a:lumOff val="80000"/>
          </a:schemeClr>
        </a:solidFill>
      </dgm:spPr>
      <dgm:t>
        <a:bodyPr/>
        <a:lstStyle/>
        <a:p>
          <a:pPr algn="l"/>
          <a:r>
            <a:rPr lang="en-US" sz="1800" dirty="0" smtClean="0">
              <a:solidFill>
                <a:schemeClr val="tx1"/>
              </a:solidFill>
              <a:latin typeface="Calibri"/>
              <a:cs typeface="Calibri"/>
            </a:rPr>
            <a:t>Reevaluate for continued need after patient stabilizes</a:t>
          </a:r>
          <a:endParaRPr lang="en-US" sz="1800" dirty="0">
            <a:solidFill>
              <a:schemeClr val="tx1"/>
            </a:solidFill>
            <a:latin typeface="Calibri"/>
            <a:cs typeface="Calibri"/>
          </a:endParaRPr>
        </a:p>
      </dgm:t>
    </dgm:pt>
    <dgm:pt modelId="{F57E2E63-4A7E-9545-BE10-154D51E532D5}" type="parTrans" cxnId="{9D3ED465-F7E3-904F-91F9-91BED0BD59D7}">
      <dgm:prSet/>
      <dgm:spPr/>
      <dgm:t>
        <a:bodyPr/>
        <a:lstStyle/>
        <a:p>
          <a:endParaRPr lang="en-US">
            <a:solidFill>
              <a:schemeClr val="tx1"/>
            </a:solidFill>
            <a:latin typeface="Calibri"/>
            <a:cs typeface="Calibri"/>
          </a:endParaRPr>
        </a:p>
      </dgm:t>
    </dgm:pt>
    <dgm:pt modelId="{E9E0BDF8-150F-1645-A56A-B628CA831266}" type="sibTrans" cxnId="{9D3ED465-F7E3-904F-91F9-91BED0BD59D7}">
      <dgm:prSet/>
      <dgm:spPr/>
      <dgm:t>
        <a:bodyPr/>
        <a:lstStyle/>
        <a:p>
          <a:endParaRPr lang="en-US">
            <a:solidFill>
              <a:schemeClr val="tx1"/>
            </a:solidFill>
            <a:latin typeface="Calibri"/>
            <a:cs typeface="Calibri"/>
          </a:endParaRPr>
        </a:p>
      </dgm:t>
    </dgm:pt>
    <dgm:pt modelId="{229D2CC9-19D2-B146-A8A4-91198F0CF073}">
      <dgm:prSet phldrT="[Text]" custT="1"/>
      <dgm:spPr>
        <a:solidFill>
          <a:schemeClr val="tx2">
            <a:lumMod val="20000"/>
            <a:lumOff val="80000"/>
          </a:schemeClr>
        </a:solidFill>
      </dgm:spPr>
      <dgm:t>
        <a:bodyPr/>
        <a:lstStyle/>
        <a:p>
          <a:pPr algn="l">
            <a:lnSpc>
              <a:spcPct val="70000"/>
            </a:lnSpc>
          </a:pPr>
          <a:r>
            <a:rPr lang="en-US" sz="1800" dirty="0" smtClean="0">
              <a:solidFill>
                <a:schemeClr val="tx1"/>
              </a:solidFill>
              <a:latin typeface="Calibri"/>
              <a:cs typeface="Calibri"/>
            </a:rPr>
            <a:t>Discontinue no longer needed before transfer out</a:t>
          </a:r>
          <a:endParaRPr lang="en-US" sz="1800" dirty="0">
            <a:solidFill>
              <a:schemeClr val="tx1"/>
            </a:solidFill>
            <a:latin typeface="Calibri"/>
            <a:cs typeface="Calibri"/>
          </a:endParaRPr>
        </a:p>
      </dgm:t>
    </dgm:pt>
    <dgm:pt modelId="{9E82BD5F-C8DD-924C-A16D-FE39B1450ECA}" type="parTrans" cxnId="{C076B5B1-AA0E-B649-91D9-78D103D73E69}">
      <dgm:prSet/>
      <dgm:spPr/>
      <dgm:t>
        <a:bodyPr/>
        <a:lstStyle/>
        <a:p>
          <a:endParaRPr lang="en-US">
            <a:solidFill>
              <a:schemeClr val="tx1"/>
            </a:solidFill>
            <a:latin typeface="Calibri"/>
            <a:cs typeface="Calibri"/>
          </a:endParaRPr>
        </a:p>
      </dgm:t>
    </dgm:pt>
    <dgm:pt modelId="{3DE19D1B-6EC0-6D4F-B497-6E6CFD564601}" type="sibTrans" cxnId="{C076B5B1-AA0E-B649-91D9-78D103D73E69}">
      <dgm:prSet/>
      <dgm:spPr/>
      <dgm:t>
        <a:bodyPr/>
        <a:lstStyle/>
        <a:p>
          <a:endParaRPr lang="en-US">
            <a:solidFill>
              <a:schemeClr val="tx1"/>
            </a:solidFill>
            <a:latin typeface="Calibri"/>
            <a:cs typeface="Calibri"/>
          </a:endParaRPr>
        </a:p>
      </dgm:t>
    </dgm:pt>
    <dgm:pt modelId="{D5AC073F-50FA-C24A-8C5D-5D9799A160AC}" type="pres">
      <dgm:prSet presAssocID="{B236C7A9-C880-AE42-A651-CEBD53439E80}" presName="cycle" presStyleCnt="0">
        <dgm:presLayoutVars>
          <dgm:chMax val="1"/>
          <dgm:dir/>
          <dgm:animLvl val="ctr"/>
          <dgm:resizeHandles val="exact"/>
        </dgm:presLayoutVars>
      </dgm:prSet>
      <dgm:spPr/>
      <dgm:t>
        <a:bodyPr/>
        <a:lstStyle/>
        <a:p>
          <a:endParaRPr lang="en-US"/>
        </a:p>
      </dgm:t>
    </dgm:pt>
    <dgm:pt modelId="{A9E851AF-E382-414C-922E-CEAEB7D4F9C7}" type="pres">
      <dgm:prSet presAssocID="{B1016B88-74FF-6E4F-B199-0D7A204162EB}" presName="centerShape" presStyleLbl="node0" presStyleIdx="0" presStyleCnt="1" custScaleX="102737" custScaleY="102244"/>
      <dgm:spPr/>
      <dgm:t>
        <a:bodyPr/>
        <a:lstStyle/>
        <a:p>
          <a:endParaRPr lang="en-US"/>
        </a:p>
      </dgm:t>
    </dgm:pt>
    <dgm:pt modelId="{D0481B13-25D6-9E4B-8657-3FC3A58FD106}" type="pres">
      <dgm:prSet presAssocID="{A089D671-F53F-4A4A-979F-AA28C469174F}" presName="parTrans" presStyleLbl="bgSibTrans2D1" presStyleIdx="0" presStyleCnt="3" custLinFactNeighborX="7965" custLinFactNeighborY="-13822"/>
      <dgm:spPr/>
      <dgm:t>
        <a:bodyPr/>
        <a:lstStyle/>
        <a:p>
          <a:endParaRPr lang="en-US"/>
        </a:p>
      </dgm:t>
    </dgm:pt>
    <dgm:pt modelId="{42EAB64E-A675-0D47-80DE-8F68FD7F7434}" type="pres">
      <dgm:prSet presAssocID="{721AFEA2-2DC4-7E42-A19C-780A2BF269A5}" presName="node" presStyleLbl="node1" presStyleIdx="0" presStyleCnt="3" custScaleY="108412" custRadScaleRad="107291" custRadScaleInc="1156">
        <dgm:presLayoutVars>
          <dgm:bulletEnabled val="1"/>
        </dgm:presLayoutVars>
      </dgm:prSet>
      <dgm:spPr/>
      <dgm:t>
        <a:bodyPr/>
        <a:lstStyle/>
        <a:p>
          <a:endParaRPr lang="en-US"/>
        </a:p>
      </dgm:t>
    </dgm:pt>
    <dgm:pt modelId="{8E798561-9A2B-3A47-AC20-20E18997BDFE}" type="pres">
      <dgm:prSet presAssocID="{C1D36ADC-2916-694D-B7DE-C490423C88BD}" presName="parTrans" presStyleLbl="bgSibTrans2D1" presStyleIdx="1" presStyleCnt="3"/>
      <dgm:spPr/>
      <dgm:t>
        <a:bodyPr/>
        <a:lstStyle/>
        <a:p>
          <a:endParaRPr lang="en-US"/>
        </a:p>
      </dgm:t>
    </dgm:pt>
    <dgm:pt modelId="{BF0DA23B-F90F-0B41-A26B-02144B1BD07D}" type="pres">
      <dgm:prSet presAssocID="{D3B3A2A6-3EDC-9541-8A0F-93E5BE56A10D}" presName="node" presStyleLbl="node1" presStyleIdx="1" presStyleCnt="3" custScaleX="113180">
        <dgm:presLayoutVars>
          <dgm:bulletEnabled val="1"/>
        </dgm:presLayoutVars>
      </dgm:prSet>
      <dgm:spPr/>
      <dgm:t>
        <a:bodyPr/>
        <a:lstStyle/>
        <a:p>
          <a:endParaRPr lang="en-US"/>
        </a:p>
      </dgm:t>
    </dgm:pt>
    <dgm:pt modelId="{575E1126-EDA8-8F46-91C7-365BBD89076D}" type="pres">
      <dgm:prSet presAssocID="{041946AF-998D-6540-87D9-73927B2E4B99}" presName="parTrans" presStyleLbl="bgSibTrans2D1" presStyleIdx="2" presStyleCnt="3"/>
      <dgm:spPr/>
      <dgm:t>
        <a:bodyPr/>
        <a:lstStyle/>
        <a:p>
          <a:endParaRPr lang="en-US"/>
        </a:p>
      </dgm:t>
    </dgm:pt>
    <dgm:pt modelId="{09A3101E-24F2-4F4E-998F-2D1E37D398AB}" type="pres">
      <dgm:prSet presAssocID="{813916DA-496A-974C-8D13-C901AB9C02A3}" presName="node" presStyleLbl="node1" presStyleIdx="2" presStyleCnt="3" custScaleX="129716" custScaleY="115454" custRadScaleRad="116424" custRadScaleInc="-1341">
        <dgm:presLayoutVars>
          <dgm:bulletEnabled val="1"/>
        </dgm:presLayoutVars>
      </dgm:prSet>
      <dgm:spPr/>
      <dgm:t>
        <a:bodyPr/>
        <a:lstStyle/>
        <a:p>
          <a:endParaRPr lang="en-US"/>
        </a:p>
      </dgm:t>
    </dgm:pt>
  </dgm:ptLst>
  <dgm:cxnLst>
    <dgm:cxn modelId="{9D3ED465-F7E3-904F-91F9-91BED0BD59D7}" srcId="{813916DA-496A-974C-8D13-C901AB9C02A3}" destId="{0086C05E-E27F-594C-A681-674DB14E94F8}" srcOrd="1" destOrd="0" parTransId="{F57E2E63-4A7E-9545-BE10-154D51E532D5}" sibTransId="{E9E0BDF8-150F-1645-A56A-B628CA831266}"/>
    <dgm:cxn modelId="{D61756A1-DA0D-E947-B7C1-7C2F42A5C5F7}" srcId="{813916DA-496A-974C-8D13-C901AB9C02A3}" destId="{7E6A10DE-D557-9E4B-8F9E-43BED2C39B10}" srcOrd="0" destOrd="0" parTransId="{08558167-E735-8E4C-B745-8B4FC3AD4039}" sibTransId="{1CF5FF09-14A9-A44E-A7C5-7D359408CB10}"/>
    <dgm:cxn modelId="{80229093-E267-B345-AF7F-F64850850014}" type="presOf" srcId="{0086C05E-E27F-594C-A681-674DB14E94F8}" destId="{09A3101E-24F2-4F4E-998F-2D1E37D398AB}" srcOrd="0" destOrd="2" presId="urn:microsoft.com/office/officeart/2005/8/layout/radial4"/>
    <dgm:cxn modelId="{0F2CA717-D06F-2349-B015-DA9ADBF954E2}" type="presOf" srcId="{D3B3A2A6-3EDC-9541-8A0F-93E5BE56A10D}" destId="{BF0DA23B-F90F-0B41-A26B-02144B1BD07D}" srcOrd="0" destOrd="0" presId="urn:microsoft.com/office/officeart/2005/8/layout/radial4"/>
    <dgm:cxn modelId="{738CCFB2-2301-0E42-8491-7DE95B877A9D}" type="presOf" srcId="{A089D671-F53F-4A4A-979F-AA28C469174F}" destId="{D0481B13-25D6-9E4B-8657-3FC3A58FD106}" srcOrd="0" destOrd="0" presId="urn:microsoft.com/office/officeart/2005/8/layout/radial4"/>
    <dgm:cxn modelId="{18D069B2-F13C-9F43-BF03-B4D847F78F2E}" type="presOf" srcId="{229D2CC9-19D2-B146-A8A4-91198F0CF073}" destId="{BF0DA23B-F90F-0B41-A26B-02144B1BD07D}" srcOrd="0" destOrd="2" presId="urn:microsoft.com/office/officeart/2005/8/layout/radial4"/>
    <dgm:cxn modelId="{89CB66ED-1458-C944-A369-B0BD379B00C6}" type="presOf" srcId="{D2D8872C-CA97-D74E-8C9E-0C1B685B55AD}" destId="{42EAB64E-A675-0D47-80DE-8F68FD7F7434}" srcOrd="0" destOrd="1" presId="urn:microsoft.com/office/officeart/2005/8/layout/radial4"/>
    <dgm:cxn modelId="{FC1721C2-4463-2644-9E3E-DF8DF06D2C84}" type="presOf" srcId="{3B82C5B3-7C3F-A447-8416-801BC4239B67}" destId="{BF0DA23B-F90F-0B41-A26B-02144B1BD07D}" srcOrd="0" destOrd="1" presId="urn:microsoft.com/office/officeart/2005/8/layout/radial4"/>
    <dgm:cxn modelId="{0E86C190-1670-8A4C-AFA4-E01A7814940C}" srcId="{B1016B88-74FF-6E4F-B199-0D7A204162EB}" destId="{721AFEA2-2DC4-7E42-A19C-780A2BF269A5}" srcOrd="0" destOrd="0" parTransId="{A089D671-F53F-4A4A-979F-AA28C469174F}" sibTransId="{3765D1F8-587D-E846-92AE-9D619036B192}"/>
    <dgm:cxn modelId="{0F83F6E4-2318-D74B-AE23-E6D024BAA0BA}" srcId="{D3B3A2A6-3EDC-9541-8A0F-93E5BE56A10D}" destId="{3B82C5B3-7C3F-A447-8416-801BC4239B67}" srcOrd="0" destOrd="0" parTransId="{A1FEEFD4-A3A3-C045-BCE4-BC7D84B8D048}" sibTransId="{9329D7C2-285E-E848-82F7-DB97B848A02D}"/>
    <dgm:cxn modelId="{EC84EB7A-3DDE-DB4A-AFD9-E28BC30AF885}" srcId="{B1016B88-74FF-6E4F-B199-0D7A204162EB}" destId="{D3B3A2A6-3EDC-9541-8A0F-93E5BE56A10D}" srcOrd="1" destOrd="0" parTransId="{C1D36ADC-2916-694D-B7DE-C490423C88BD}" sibTransId="{375B69BA-7D5B-4E41-88EA-EDABFEBA71D4}"/>
    <dgm:cxn modelId="{668F3742-768E-9444-9C85-97759C1BB9BA}" srcId="{B1016B88-74FF-6E4F-B199-0D7A204162EB}" destId="{813916DA-496A-974C-8D13-C901AB9C02A3}" srcOrd="2" destOrd="0" parTransId="{041946AF-998D-6540-87D9-73927B2E4B99}" sibTransId="{A12E870D-01EF-9F4E-9546-CBBB337A96D0}"/>
    <dgm:cxn modelId="{F3EFC770-8303-A34F-B06F-5AB08C111F6F}" type="presOf" srcId="{813916DA-496A-974C-8D13-C901AB9C02A3}" destId="{09A3101E-24F2-4F4E-998F-2D1E37D398AB}" srcOrd="0" destOrd="0" presId="urn:microsoft.com/office/officeart/2005/8/layout/radial4"/>
    <dgm:cxn modelId="{813ACEF1-7869-A14A-95A7-6E287D30C11F}" type="presOf" srcId="{B1016B88-74FF-6E4F-B199-0D7A204162EB}" destId="{A9E851AF-E382-414C-922E-CEAEB7D4F9C7}" srcOrd="0" destOrd="0" presId="urn:microsoft.com/office/officeart/2005/8/layout/radial4"/>
    <dgm:cxn modelId="{A941661B-2D07-ED41-B531-32CCCF061D5D}" type="presOf" srcId="{721AFEA2-2DC4-7E42-A19C-780A2BF269A5}" destId="{42EAB64E-A675-0D47-80DE-8F68FD7F7434}" srcOrd="0" destOrd="0" presId="urn:microsoft.com/office/officeart/2005/8/layout/radial4"/>
    <dgm:cxn modelId="{B436A8D5-D2E5-BE47-807D-D8AB281058C0}" type="presOf" srcId="{041946AF-998D-6540-87D9-73927B2E4B99}" destId="{575E1126-EDA8-8F46-91C7-365BBD89076D}" srcOrd="0" destOrd="0" presId="urn:microsoft.com/office/officeart/2005/8/layout/radial4"/>
    <dgm:cxn modelId="{6E6FE291-738F-A84C-982B-96ADB5589709}" type="presOf" srcId="{C1D36ADC-2916-694D-B7DE-C490423C88BD}" destId="{8E798561-9A2B-3A47-AC20-20E18997BDFE}" srcOrd="0" destOrd="0" presId="urn:microsoft.com/office/officeart/2005/8/layout/radial4"/>
    <dgm:cxn modelId="{BF223FDD-243F-0245-9472-73AC964B1AE9}" type="presOf" srcId="{7E6A10DE-D557-9E4B-8F9E-43BED2C39B10}" destId="{09A3101E-24F2-4F4E-998F-2D1E37D398AB}" srcOrd="0" destOrd="1" presId="urn:microsoft.com/office/officeart/2005/8/layout/radial4"/>
    <dgm:cxn modelId="{5AB18769-8EDB-1A45-B98E-807CA7AD7856}" type="presOf" srcId="{B236C7A9-C880-AE42-A651-CEBD53439E80}" destId="{D5AC073F-50FA-C24A-8C5D-5D9799A160AC}" srcOrd="0" destOrd="0" presId="urn:microsoft.com/office/officeart/2005/8/layout/radial4"/>
    <dgm:cxn modelId="{6F377DB8-4E2F-E74A-8283-925F96C10ABA}" srcId="{B236C7A9-C880-AE42-A651-CEBD53439E80}" destId="{B1016B88-74FF-6E4F-B199-0D7A204162EB}" srcOrd="0" destOrd="0" parTransId="{175FE125-01A5-E44F-84E5-D9AE2EF5390E}" sibTransId="{0DBF9308-EB7E-1745-8066-7D0FC2FFE931}"/>
    <dgm:cxn modelId="{C076B5B1-AA0E-B649-91D9-78D103D73E69}" srcId="{D3B3A2A6-3EDC-9541-8A0F-93E5BE56A10D}" destId="{229D2CC9-19D2-B146-A8A4-91198F0CF073}" srcOrd="1" destOrd="0" parTransId="{9E82BD5F-C8DD-924C-A16D-FE39B1450ECA}" sibTransId="{3DE19D1B-6EC0-6D4F-B497-6E6CFD564601}"/>
    <dgm:cxn modelId="{8B9F4E1D-0B11-B848-8C29-A20AE3948C41}" srcId="{721AFEA2-2DC4-7E42-A19C-780A2BF269A5}" destId="{D2D8872C-CA97-D74E-8C9E-0C1B685B55AD}" srcOrd="0" destOrd="0" parTransId="{E8DB74A3-25EF-7D47-958E-3065AC4DF2F5}" sibTransId="{157872B3-510B-F643-B03C-D3465401B336}"/>
    <dgm:cxn modelId="{FDC00768-FD19-514E-A153-B5813DA76D66}" type="presParOf" srcId="{D5AC073F-50FA-C24A-8C5D-5D9799A160AC}" destId="{A9E851AF-E382-414C-922E-CEAEB7D4F9C7}" srcOrd="0" destOrd="0" presId="urn:microsoft.com/office/officeart/2005/8/layout/radial4"/>
    <dgm:cxn modelId="{04204D7F-7540-E042-8C13-E5441A7DD63B}" type="presParOf" srcId="{D5AC073F-50FA-C24A-8C5D-5D9799A160AC}" destId="{D0481B13-25D6-9E4B-8657-3FC3A58FD106}" srcOrd="1" destOrd="0" presId="urn:microsoft.com/office/officeart/2005/8/layout/radial4"/>
    <dgm:cxn modelId="{9BF9E074-A52A-3746-B46D-C01A24121934}" type="presParOf" srcId="{D5AC073F-50FA-C24A-8C5D-5D9799A160AC}" destId="{42EAB64E-A675-0D47-80DE-8F68FD7F7434}" srcOrd="2" destOrd="0" presId="urn:microsoft.com/office/officeart/2005/8/layout/radial4"/>
    <dgm:cxn modelId="{9204E717-2F82-C048-AB72-BB8A03755A84}" type="presParOf" srcId="{D5AC073F-50FA-C24A-8C5D-5D9799A160AC}" destId="{8E798561-9A2B-3A47-AC20-20E18997BDFE}" srcOrd="3" destOrd="0" presId="urn:microsoft.com/office/officeart/2005/8/layout/radial4"/>
    <dgm:cxn modelId="{0EDB5D77-2DC3-3241-B678-8076E5A66635}" type="presParOf" srcId="{D5AC073F-50FA-C24A-8C5D-5D9799A160AC}" destId="{BF0DA23B-F90F-0B41-A26B-02144B1BD07D}" srcOrd="4" destOrd="0" presId="urn:microsoft.com/office/officeart/2005/8/layout/radial4"/>
    <dgm:cxn modelId="{4418B600-2FD7-464A-8539-287CF7CC80CD}" type="presParOf" srcId="{D5AC073F-50FA-C24A-8C5D-5D9799A160AC}" destId="{575E1126-EDA8-8F46-91C7-365BBD89076D}" srcOrd="5" destOrd="0" presId="urn:microsoft.com/office/officeart/2005/8/layout/radial4"/>
    <dgm:cxn modelId="{753FFE8F-2236-E944-B274-B4AB33060334}" type="presParOf" srcId="{D5AC073F-50FA-C24A-8C5D-5D9799A160AC}" destId="{09A3101E-24F2-4F4E-998F-2D1E37D398AB}"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3C65EC-20F2-9E4A-A70E-6A6E28C5621F}" type="doc">
      <dgm:prSet loTypeId="urn:microsoft.com/office/officeart/2005/8/layout/radial6" loCatId="" qsTypeId="urn:microsoft.com/office/officeart/2005/8/quickstyle/simple3" qsCatId="simple" csTypeId="urn:microsoft.com/office/officeart/2005/8/colors/accent1_2" csCatId="accent1" phldr="1"/>
      <dgm:spPr/>
      <dgm:t>
        <a:bodyPr/>
        <a:lstStyle/>
        <a:p>
          <a:endParaRPr lang="en-US"/>
        </a:p>
      </dgm:t>
    </dgm:pt>
    <dgm:pt modelId="{52A4CDF2-B838-4B42-8972-2811032A2C04}">
      <dgm:prSet phldrT="[Text]" custT="1"/>
      <dgm:spPr/>
      <dgm:t>
        <a:bodyPr/>
        <a:lstStyle/>
        <a:p>
          <a:r>
            <a:rPr lang="en-US" sz="3200" dirty="0" smtClean="0">
              <a:latin typeface="Calibri"/>
              <a:cs typeface="Calibri"/>
            </a:rPr>
            <a:t>Patient: Urinary Catheter Harm</a:t>
          </a:r>
          <a:endParaRPr lang="en-US" sz="3200" dirty="0">
            <a:latin typeface="Calibri"/>
            <a:cs typeface="Calibri"/>
          </a:endParaRPr>
        </a:p>
      </dgm:t>
    </dgm:pt>
    <dgm:pt modelId="{197B6EB1-20A6-3545-9F40-2D1931E2E7ED}" type="parTrans" cxnId="{D9D66800-661B-2F4C-9655-0A05DBF25ED0}">
      <dgm:prSet/>
      <dgm:spPr/>
      <dgm:t>
        <a:bodyPr/>
        <a:lstStyle/>
        <a:p>
          <a:endParaRPr lang="en-US">
            <a:solidFill>
              <a:schemeClr val="tx1"/>
            </a:solidFill>
            <a:latin typeface="Calibri"/>
            <a:cs typeface="Calibri"/>
          </a:endParaRPr>
        </a:p>
      </dgm:t>
    </dgm:pt>
    <dgm:pt modelId="{02AA30B1-C335-9442-9E78-7C6C2CA45FFF}" type="sibTrans" cxnId="{D9D66800-661B-2F4C-9655-0A05DBF25ED0}">
      <dgm:prSet/>
      <dgm:spPr/>
      <dgm:t>
        <a:bodyPr/>
        <a:lstStyle/>
        <a:p>
          <a:endParaRPr lang="en-US">
            <a:solidFill>
              <a:schemeClr val="tx1"/>
            </a:solidFill>
            <a:latin typeface="Calibri"/>
            <a:cs typeface="Calibri"/>
          </a:endParaRPr>
        </a:p>
      </dgm:t>
    </dgm:pt>
    <dgm:pt modelId="{F6AD1209-8A46-B049-8C91-0ABC677FA42E}">
      <dgm:prSet phldrT="[Text]" custT="1"/>
      <dgm:spPr>
        <a:solidFill>
          <a:srgbClr val="FFFF00"/>
        </a:solidFill>
      </dgm:spPr>
      <dgm:t>
        <a:bodyPr/>
        <a:lstStyle/>
        <a:p>
          <a:r>
            <a:rPr lang="en-US" sz="3200" dirty="0" smtClean="0">
              <a:latin typeface="Calibri"/>
              <a:cs typeface="Calibri"/>
            </a:rPr>
            <a:t>CAUTI</a:t>
          </a:r>
          <a:endParaRPr lang="en-US" sz="3200" dirty="0">
            <a:latin typeface="Calibri"/>
            <a:cs typeface="Calibri"/>
          </a:endParaRPr>
        </a:p>
      </dgm:t>
    </dgm:pt>
    <dgm:pt modelId="{70EAF4E3-7E36-2A46-BE70-3E2E2B107AB7}" type="parTrans" cxnId="{D7974B4C-40C5-4742-AFC4-2406E4D3201E}">
      <dgm:prSet/>
      <dgm:spPr/>
      <dgm:t>
        <a:bodyPr/>
        <a:lstStyle/>
        <a:p>
          <a:endParaRPr lang="en-US">
            <a:solidFill>
              <a:schemeClr val="tx1"/>
            </a:solidFill>
            <a:latin typeface="Calibri"/>
            <a:cs typeface="Calibri"/>
          </a:endParaRPr>
        </a:p>
      </dgm:t>
    </dgm:pt>
    <dgm:pt modelId="{3C5A891C-FCF8-BC41-A509-BA3D394E74AB}" type="sibTrans" cxnId="{D7974B4C-40C5-4742-AFC4-2406E4D3201E}">
      <dgm:prSet/>
      <dgm:spPr/>
      <dgm:t>
        <a:bodyPr/>
        <a:lstStyle/>
        <a:p>
          <a:endParaRPr lang="en-US">
            <a:solidFill>
              <a:schemeClr val="tx1"/>
            </a:solidFill>
            <a:latin typeface="Calibri"/>
            <a:cs typeface="Calibri"/>
          </a:endParaRPr>
        </a:p>
      </dgm:t>
    </dgm:pt>
    <dgm:pt modelId="{CE3418C4-0D3B-374E-BCBC-B9EC37C10D61}">
      <dgm:prSet phldrT="[Text]" custT="1"/>
      <dgm:spPr/>
      <dgm:t>
        <a:bodyPr/>
        <a:lstStyle/>
        <a:p>
          <a:r>
            <a:rPr lang="en-US" sz="2000" smtClean="0">
              <a:latin typeface="Calibri"/>
              <a:cs typeface="Calibri"/>
            </a:rPr>
            <a:t>Increased Length of Stay</a:t>
          </a:r>
          <a:endParaRPr lang="en-US" sz="2000" dirty="0">
            <a:latin typeface="Calibri"/>
            <a:cs typeface="Calibri"/>
          </a:endParaRPr>
        </a:p>
      </dgm:t>
    </dgm:pt>
    <dgm:pt modelId="{0EE15DBC-DD41-F94B-BCFB-DFFC3F869746}" type="parTrans" cxnId="{8A5FB7FE-AC4A-F444-8179-320A41F60BD1}">
      <dgm:prSet/>
      <dgm:spPr/>
      <dgm:t>
        <a:bodyPr/>
        <a:lstStyle/>
        <a:p>
          <a:endParaRPr lang="en-US">
            <a:solidFill>
              <a:schemeClr val="tx1"/>
            </a:solidFill>
            <a:latin typeface="Calibri"/>
            <a:cs typeface="Calibri"/>
          </a:endParaRPr>
        </a:p>
      </dgm:t>
    </dgm:pt>
    <dgm:pt modelId="{EC6F8AF0-58D8-1548-80E7-CDB378DC49B1}" type="sibTrans" cxnId="{8A5FB7FE-AC4A-F444-8179-320A41F60BD1}">
      <dgm:prSet/>
      <dgm:spPr/>
      <dgm:t>
        <a:bodyPr/>
        <a:lstStyle/>
        <a:p>
          <a:endParaRPr lang="en-US">
            <a:solidFill>
              <a:schemeClr val="tx1"/>
            </a:solidFill>
            <a:latin typeface="Calibri"/>
            <a:cs typeface="Calibri"/>
          </a:endParaRPr>
        </a:p>
      </dgm:t>
    </dgm:pt>
    <dgm:pt modelId="{85F9B746-6837-E148-BC57-327FDC96EA92}">
      <dgm:prSet phldrT="[Text]"/>
      <dgm:spPr/>
      <dgm:t>
        <a:bodyPr/>
        <a:lstStyle/>
        <a:p>
          <a:r>
            <a:rPr lang="en-US" smtClean="0">
              <a:latin typeface="Calibri"/>
              <a:cs typeface="Calibri"/>
            </a:rPr>
            <a:t>Patient discomfort</a:t>
          </a:r>
          <a:endParaRPr lang="en-US" dirty="0">
            <a:latin typeface="Calibri"/>
            <a:cs typeface="Calibri"/>
          </a:endParaRPr>
        </a:p>
      </dgm:t>
    </dgm:pt>
    <dgm:pt modelId="{42C775D6-3789-634A-A346-BB33E89DFAF9}" type="parTrans" cxnId="{14493945-D6B6-1645-8BC2-308C85B59645}">
      <dgm:prSet/>
      <dgm:spPr/>
      <dgm:t>
        <a:bodyPr/>
        <a:lstStyle/>
        <a:p>
          <a:endParaRPr lang="en-US">
            <a:solidFill>
              <a:schemeClr val="tx1"/>
            </a:solidFill>
            <a:latin typeface="Calibri"/>
            <a:cs typeface="Calibri"/>
          </a:endParaRPr>
        </a:p>
      </dgm:t>
    </dgm:pt>
    <dgm:pt modelId="{556D71E1-AF79-C540-A9A6-12C663EEDB39}" type="sibTrans" cxnId="{14493945-D6B6-1645-8BC2-308C85B59645}">
      <dgm:prSet/>
      <dgm:spPr/>
      <dgm:t>
        <a:bodyPr/>
        <a:lstStyle/>
        <a:p>
          <a:endParaRPr lang="en-US">
            <a:solidFill>
              <a:schemeClr val="tx1"/>
            </a:solidFill>
            <a:latin typeface="Calibri"/>
            <a:cs typeface="Calibri"/>
          </a:endParaRPr>
        </a:p>
      </dgm:t>
    </dgm:pt>
    <dgm:pt modelId="{093EC480-5F8C-BE41-8F2C-675F95EFF098}">
      <dgm:prSet phldrT="[Text]" custT="1"/>
      <dgm:spPr/>
      <dgm:t>
        <a:bodyPr/>
        <a:lstStyle/>
        <a:p>
          <a:r>
            <a:rPr lang="en-US" sz="2400" smtClean="0">
              <a:latin typeface="Calibri"/>
              <a:cs typeface="Calibri"/>
            </a:rPr>
            <a:t>Trauma</a:t>
          </a:r>
          <a:endParaRPr lang="en-US" sz="2400" dirty="0">
            <a:latin typeface="Calibri"/>
            <a:cs typeface="Calibri"/>
          </a:endParaRPr>
        </a:p>
      </dgm:t>
    </dgm:pt>
    <dgm:pt modelId="{83856E2D-ABB7-4746-B001-6E6E79903D4D}" type="parTrans" cxnId="{F2639041-AC16-294D-86F5-A0E42F552260}">
      <dgm:prSet/>
      <dgm:spPr/>
      <dgm:t>
        <a:bodyPr/>
        <a:lstStyle/>
        <a:p>
          <a:endParaRPr lang="en-US">
            <a:solidFill>
              <a:schemeClr val="tx1"/>
            </a:solidFill>
            <a:latin typeface="Calibri"/>
            <a:cs typeface="Calibri"/>
          </a:endParaRPr>
        </a:p>
      </dgm:t>
    </dgm:pt>
    <dgm:pt modelId="{564C80AD-E88D-F94E-B634-9B96A0D8D11D}" type="sibTrans" cxnId="{F2639041-AC16-294D-86F5-A0E42F552260}">
      <dgm:prSet/>
      <dgm:spPr/>
      <dgm:t>
        <a:bodyPr/>
        <a:lstStyle/>
        <a:p>
          <a:endParaRPr lang="en-US">
            <a:solidFill>
              <a:schemeClr val="tx1"/>
            </a:solidFill>
            <a:latin typeface="Calibri"/>
            <a:cs typeface="Calibri"/>
          </a:endParaRPr>
        </a:p>
      </dgm:t>
    </dgm:pt>
    <dgm:pt modelId="{9C70004C-B07A-0D42-A499-15855F1EA66B}">
      <dgm:prSet phldrT="[Text]" custT="1"/>
      <dgm:spPr>
        <a:solidFill>
          <a:srgbClr val="FFFF00"/>
        </a:solidFill>
      </dgm:spPr>
      <dgm:t>
        <a:bodyPr/>
        <a:lstStyle/>
        <a:p>
          <a:r>
            <a:rPr lang="en-US" sz="2400" smtClean="0">
              <a:latin typeface="Calibri"/>
              <a:cs typeface="Calibri"/>
            </a:rPr>
            <a:t>Pressure ulcers</a:t>
          </a:r>
          <a:endParaRPr lang="en-US" sz="2400" dirty="0">
            <a:latin typeface="Calibri"/>
            <a:cs typeface="Calibri"/>
          </a:endParaRPr>
        </a:p>
      </dgm:t>
    </dgm:pt>
    <dgm:pt modelId="{016B3FED-EEBB-A44D-8B26-1F17AA6CD867}" type="parTrans" cxnId="{42D67046-3953-9D4F-8C8C-3B83E8A02BF0}">
      <dgm:prSet/>
      <dgm:spPr/>
      <dgm:t>
        <a:bodyPr/>
        <a:lstStyle/>
        <a:p>
          <a:endParaRPr lang="en-US">
            <a:solidFill>
              <a:schemeClr val="tx1"/>
            </a:solidFill>
            <a:latin typeface="Calibri"/>
            <a:cs typeface="Calibri"/>
          </a:endParaRPr>
        </a:p>
      </dgm:t>
    </dgm:pt>
    <dgm:pt modelId="{065042EC-B480-A541-A863-D499FA988F68}" type="sibTrans" cxnId="{42D67046-3953-9D4F-8C8C-3B83E8A02BF0}">
      <dgm:prSet/>
      <dgm:spPr/>
      <dgm:t>
        <a:bodyPr/>
        <a:lstStyle/>
        <a:p>
          <a:endParaRPr lang="en-US">
            <a:solidFill>
              <a:schemeClr val="tx1"/>
            </a:solidFill>
            <a:latin typeface="Calibri"/>
            <a:cs typeface="Calibri"/>
          </a:endParaRPr>
        </a:p>
      </dgm:t>
    </dgm:pt>
    <dgm:pt modelId="{F5F13360-90A5-1D4B-9F9C-22C5341D3F10}">
      <dgm:prSet phldrT="[Text]" custT="1"/>
      <dgm:spPr>
        <a:solidFill>
          <a:srgbClr val="FFFF00"/>
        </a:solidFill>
      </dgm:spPr>
      <dgm:t>
        <a:bodyPr/>
        <a:lstStyle/>
        <a:p>
          <a:r>
            <a:rPr lang="en-US" sz="2200" smtClean="0">
              <a:latin typeface="Calibri"/>
              <a:cs typeface="Calibri"/>
            </a:rPr>
            <a:t>Immobility</a:t>
          </a:r>
          <a:endParaRPr lang="en-US" sz="2200" dirty="0" smtClean="0">
            <a:latin typeface="Calibri"/>
            <a:cs typeface="Calibri"/>
          </a:endParaRPr>
        </a:p>
      </dgm:t>
    </dgm:pt>
    <dgm:pt modelId="{58C38EDD-6DBE-B048-BCD1-D971D16261E1}" type="parTrans" cxnId="{3959CD7B-E8BD-634A-B677-B21E6E302917}">
      <dgm:prSet/>
      <dgm:spPr/>
      <dgm:t>
        <a:bodyPr/>
        <a:lstStyle/>
        <a:p>
          <a:endParaRPr lang="en-US">
            <a:solidFill>
              <a:schemeClr val="tx1"/>
            </a:solidFill>
            <a:latin typeface="Calibri"/>
            <a:cs typeface="Calibri"/>
          </a:endParaRPr>
        </a:p>
      </dgm:t>
    </dgm:pt>
    <dgm:pt modelId="{568E4714-C180-CF45-88C5-F223577C7AF7}" type="sibTrans" cxnId="{3959CD7B-E8BD-634A-B677-B21E6E302917}">
      <dgm:prSet/>
      <dgm:spPr/>
      <dgm:t>
        <a:bodyPr/>
        <a:lstStyle/>
        <a:p>
          <a:endParaRPr lang="en-US">
            <a:solidFill>
              <a:schemeClr val="tx1"/>
            </a:solidFill>
            <a:latin typeface="Calibri"/>
            <a:cs typeface="Calibri"/>
          </a:endParaRPr>
        </a:p>
      </dgm:t>
    </dgm:pt>
    <dgm:pt modelId="{D68C4394-DDAC-D04A-9FD5-0B81069EB6AC}" type="pres">
      <dgm:prSet presAssocID="{6A3C65EC-20F2-9E4A-A70E-6A6E28C5621F}" presName="Name0" presStyleCnt="0">
        <dgm:presLayoutVars>
          <dgm:chMax val="1"/>
          <dgm:dir/>
          <dgm:animLvl val="ctr"/>
          <dgm:resizeHandles val="exact"/>
        </dgm:presLayoutVars>
      </dgm:prSet>
      <dgm:spPr/>
      <dgm:t>
        <a:bodyPr/>
        <a:lstStyle/>
        <a:p>
          <a:endParaRPr lang="en-US"/>
        </a:p>
      </dgm:t>
    </dgm:pt>
    <dgm:pt modelId="{CD0F64CB-C443-AE42-84C5-EF31F383AA17}" type="pres">
      <dgm:prSet presAssocID="{52A4CDF2-B838-4B42-8972-2811032A2C04}" presName="centerShape" presStyleLbl="node0" presStyleIdx="0" presStyleCnt="1" custScaleX="124182"/>
      <dgm:spPr/>
      <dgm:t>
        <a:bodyPr/>
        <a:lstStyle/>
        <a:p>
          <a:endParaRPr lang="en-US"/>
        </a:p>
      </dgm:t>
    </dgm:pt>
    <dgm:pt modelId="{C211DFE1-8966-3942-A811-5F845D005294}" type="pres">
      <dgm:prSet presAssocID="{F6AD1209-8A46-B049-8C91-0ABC677FA42E}" presName="node" presStyleLbl="node1" presStyleIdx="0" presStyleCnt="6" custScaleX="138622">
        <dgm:presLayoutVars>
          <dgm:bulletEnabled val="1"/>
        </dgm:presLayoutVars>
      </dgm:prSet>
      <dgm:spPr/>
      <dgm:t>
        <a:bodyPr/>
        <a:lstStyle/>
        <a:p>
          <a:endParaRPr lang="en-US"/>
        </a:p>
      </dgm:t>
    </dgm:pt>
    <dgm:pt modelId="{639FA8DF-2CE7-7348-977C-9B1B72D4CDF8}" type="pres">
      <dgm:prSet presAssocID="{F6AD1209-8A46-B049-8C91-0ABC677FA42E}" presName="dummy" presStyleCnt="0"/>
      <dgm:spPr/>
      <dgm:t>
        <a:bodyPr/>
        <a:lstStyle/>
        <a:p>
          <a:endParaRPr lang="en-US"/>
        </a:p>
      </dgm:t>
    </dgm:pt>
    <dgm:pt modelId="{310A818F-7A2C-EA46-A384-E7F0C9DEBC92}" type="pres">
      <dgm:prSet presAssocID="{3C5A891C-FCF8-BC41-A509-BA3D394E74AB}" presName="sibTrans" presStyleLbl="sibTrans2D1" presStyleIdx="0" presStyleCnt="6"/>
      <dgm:spPr/>
      <dgm:t>
        <a:bodyPr/>
        <a:lstStyle/>
        <a:p>
          <a:endParaRPr lang="en-US"/>
        </a:p>
      </dgm:t>
    </dgm:pt>
    <dgm:pt modelId="{53A28672-AE9D-BE43-B110-A65F7E06D7D0}" type="pres">
      <dgm:prSet presAssocID="{CE3418C4-0D3B-374E-BCBC-B9EC37C10D61}" presName="node" presStyleLbl="node1" presStyleIdx="1" presStyleCnt="6" custScaleX="139958">
        <dgm:presLayoutVars>
          <dgm:bulletEnabled val="1"/>
        </dgm:presLayoutVars>
      </dgm:prSet>
      <dgm:spPr/>
      <dgm:t>
        <a:bodyPr/>
        <a:lstStyle/>
        <a:p>
          <a:endParaRPr lang="en-US"/>
        </a:p>
      </dgm:t>
    </dgm:pt>
    <dgm:pt modelId="{B1A8C5D3-D4E4-274B-8F83-BE5FAFE52923}" type="pres">
      <dgm:prSet presAssocID="{CE3418C4-0D3B-374E-BCBC-B9EC37C10D61}" presName="dummy" presStyleCnt="0"/>
      <dgm:spPr/>
      <dgm:t>
        <a:bodyPr/>
        <a:lstStyle/>
        <a:p>
          <a:endParaRPr lang="en-US"/>
        </a:p>
      </dgm:t>
    </dgm:pt>
    <dgm:pt modelId="{647F1EE0-1957-D049-B9BB-6218832DFFB0}" type="pres">
      <dgm:prSet presAssocID="{EC6F8AF0-58D8-1548-80E7-CDB378DC49B1}" presName="sibTrans" presStyleLbl="sibTrans2D1" presStyleIdx="1" presStyleCnt="6"/>
      <dgm:spPr/>
      <dgm:t>
        <a:bodyPr/>
        <a:lstStyle/>
        <a:p>
          <a:endParaRPr lang="en-US"/>
        </a:p>
      </dgm:t>
    </dgm:pt>
    <dgm:pt modelId="{AB797C12-C407-6E47-AF64-6A3E35A17175}" type="pres">
      <dgm:prSet presAssocID="{85F9B746-6837-E148-BC57-327FDC96EA92}" presName="node" presStyleLbl="node1" presStyleIdx="2" presStyleCnt="6" custScaleX="147143">
        <dgm:presLayoutVars>
          <dgm:bulletEnabled val="1"/>
        </dgm:presLayoutVars>
      </dgm:prSet>
      <dgm:spPr/>
      <dgm:t>
        <a:bodyPr/>
        <a:lstStyle/>
        <a:p>
          <a:endParaRPr lang="en-US"/>
        </a:p>
      </dgm:t>
    </dgm:pt>
    <dgm:pt modelId="{04BB5CA4-D66C-5F40-AD66-FDB0F2B28F90}" type="pres">
      <dgm:prSet presAssocID="{85F9B746-6837-E148-BC57-327FDC96EA92}" presName="dummy" presStyleCnt="0"/>
      <dgm:spPr/>
      <dgm:t>
        <a:bodyPr/>
        <a:lstStyle/>
        <a:p>
          <a:endParaRPr lang="en-US"/>
        </a:p>
      </dgm:t>
    </dgm:pt>
    <dgm:pt modelId="{0AEE37F3-1FD7-6F4F-BD54-887708C1DA74}" type="pres">
      <dgm:prSet presAssocID="{556D71E1-AF79-C540-A9A6-12C663EEDB39}" presName="sibTrans" presStyleLbl="sibTrans2D1" presStyleIdx="2" presStyleCnt="6"/>
      <dgm:spPr/>
      <dgm:t>
        <a:bodyPr/>
        <a:lstStyle/>
        <a:p>
          <a:endParaRPr lang="en-US"/>
        </a:p>
      </dgm:t>
    </dgm:pt>
    <dgm:pt modelId="{3BF1DBD4-54E3-C848-AAAF-A2343B624C79}" type="pres">
      <dgm:prSet presAssocID="{093EC480-5F8C-BE41-8F2C-675F95EFF098}" presName="node" presStyleLbl="node1" presStyleIdx="3" presStyleCnt="6" custScaleX="131124">
        <dgm:presLayoutVars>
          <dgm:bulletEnabled val="1"/>
        </dgm:presLayoutVars>
      </dgm:prSet>
      <dgm:spPr/>
      <dgm:t>
        <a:bodyPr/>
        <a:lstStyle/>
        <a:p>
          <a:endParaRPr lang="en-US"/>
        </a:p>
      </dgm:t>
    </dgm:pt>
    <dgm:pt modelId="{E966F324-1447-E447-B2A7-1267512E79BE}" type="pres">
      <dgm:prSet presAssocID="{093EC480-5F8C-BE41-8F2C-675F95EFF098}" presName="dummy" presStyleCnt="0"/>
      <dgm:spPr/>
      <dgm:t>
        <a:bodyPr/>
        <a:lstStyle/>
        <a:p>
          <a:endParaRPr lang="en-US"/>
        </a:p>
      </dgm:t>
    </dgm:pt>
    <dgm:pt modelId="{D2987D07-1FFB-3F44-AC05-A5CB7BBD2B3A}" type="pres">
      <dgm:prSet presAssocID="{564C80AD-E88D-F94E-B634-9B96A0D8D11D}" presName="sibTrans" presStyleLbl="sibTrans2D1" presStyleIdx="3" presStyleCnt="6"/>
      <dgm:spPr/>
      <dgm:t>
        <a:bodyPr/>
        <a:lstStyle/>
        <a:p>
          <a:endParaRPr lang="en-US"/>
        </a:p>
      </dgm:t>
    </dgm:pt>
    <dgm:pt modelId="{F30FFBE8-4897-7942-9F17-7433DDF9B346}" type="pres">
      <dgm:prSet presAssocID="{F5F13360-90A5-1D4B-9F9C-22C5341D3F10}" presName="node" presStyleLbl="node1" presStyleIdx="4" presStyleCnt="6" custScaleX="142855">
        <dgm:presLayoutVars>
          <dgm:bulletEnabled val="1"/>
        </dgm:presLayoutVars>
      </dgm:prSet>
      <dgm:spPr/>
      <dgm:t>
        <a:bodyPr/>
        <a:lstStyle/>
        <a:p>
          <a:endParaRPr lang="en-US"/>
        </a:p>
      </dgm:t>
    </dgm:pt>
    <dgm:pt modelId="{75268FBF-F9DF-A14B-ADC5-E771A0EE7168}" type="pres">
      <dgm:prSet presAssocID="{F5F13360-90A5-1D4B-9F9C-22C5341D3F10}" presName="dummy" presStyleCnt="0"/>
      <dgm:spPr/>
      <dgm:t>
        <a:bodyPr/>
        <a:lstStyle/>
        <a:p>
          <a:endParaRPr lang="en-US"/>
        </a:p>
      </dgm:t>
    </dgm:pt>
    <dgm:pt modelId="{DC803C7E-C298-C446-A841-104F7FB4C8B1}" type="pres">
      <dgm:prSet presAssocID="{568E4714-C180-CF45-88C5-F223577C7AF7}" presName="sibTrans" presStyleLbl="sibTrans2D1" presStyleIdx="4" presStyleCnt="6"/>
      <dgm:spPr/>
      <dgm:t>
        <a:bodyPr/>
        <a:lstStyle/>
        <a:p>
          <a:endParaRPr lang="en-US"/>
        </a:p>
      </dgm:t>
    </dgm:pt>
    <dgm:pt modelId="{686C51FA-B26E-C244-B505-48EB1856B45D}" type="pres">
      <dgm:prSet presAssocID="{9C70004C-B07A-0D42-A499-15855F1EA66B}" presName="node" presStyleLbl="node1" presStyleIdx="5" presStyleCnt="6" custScaleX="135358">
        <dgm:presLayoutVars>
          <dgm:bulletEnabled val="1"/>
        </dgm:presLayoutVars>
      </dgm:prSet>
      <dgm:spPr/>
      <dgm:t>
        <a:bodyPr/>
        <a:lstStyle/>
        <a:p>
          <a:endParaRPr lang="en-US"/>
        </a:p>
      </dgm:t>
    </dgm:pt>
    <dgm:pt modelId="{2D88A3C9-02DD-754B-B174-173B3535CAB3}" type="pres">
      <dgm:prSet presAssocID="{9C70004C-B07A-0D42-A499-15855F1EA66B}" presName="dummy" presStyleCnt="0"/>
      <dgm:spPr/>
      <dgm:t>
        <a:bodyPr/>
        <a:lstStyle/>
        <a:p>
          <a:endParaRPr lang="en-US"/>
        </a:p>
      </dgm:t>
    </dgm:pt>
    <dgm:pt modelId="{B02E29C7-9F41-8F42-B553-869BE202586F}" type="pres">
      <dgm:prSet presAssocID="{065042EC-B480-A541-A863-D499FA988F68}" presName="sibTrans" presStyleLbl="sibTrans2D1" presStyleIdx="5" presStyleCnt="6"/>
      <dgm:spPr/>
      <dgm:t>
        <a:bodyPr/>
        <a:lstStyle/>
        <a:p>
          <a:endParaRPr lang="en-US"/>
        </a:p>
      </dgm:t>
    </dgm:pt>
  </dgm:ptLst>
  <dgm:cxnLst>
    <dgm:cxn modelId="{2619FB5A-D898-A94E-9D36-95804F0799C6}" type="presOf" srcId="{EC6F8AF0-58D8-1548-80E7-CDB378DC49B1}" destId="{647F1EE0-1957-D049-B9BB-6218832DFFB0}" srcOrd="0" destOrd="0" presId="urn:microsoft.com/office/officeart/2005/8/layout/radial6"/>
    <dgm:cxn modelId="{8D3357F0-A743-2840-95D5-9D98BD802522}" type="presOf" srcId="{556D71E1-AF79-C540-A9A6-12C663EEDB39}" destId="{0AEE37F3-1FD7-6F4F-BD54-887708C1DA74}" srcOrd="0" destOrd="0" presId="urn:microsoft.com/office/officeart/2005/8/layout/radial6"/>
    <dgm:cxn modelId="{9CCFA016-30CC-4241-ABD2-3D834839B31A}" type="presOf" srcId="{065042EC-B480-A541-A863-D499FA988F68}" destId="{B02E29C7-9F41-8F42-B553-869BE202586F}" srcOrd="0" destOrd="0" presId="urn:microsoft.com/office/officeart/2005/8/layout/radial6"/>
    <dgm:cxn modelId="{42D67046-3953-9D4F-8C8C-3B83E8A02BF0}" srcId="{52A4CDF2-B838-4B42-8972-2811032A2C04}" destId="{9C70004C-B07A-0D42-A499-15855F1EA66B}" srcOrd="5" destOrd="0" parTransId="{016B3FED-EEBB-A44D-8B26-1F17AA6CD867}" sibTransId="{065042EC-B480-A541-A863-D499FA988F68}"/>
    <dgm:cxn modelId="{4FB39EAB-720F-2542-A10A-40AF6AF608A5}" type="presOf" srcId="{F6AD1209-8A46-B049-8C91-0ABC677FA42E}" destId="{C211DFE1-8966-3942-A811-5F845D005294}" srcOrd="0" destOrd="0" presId="urn:microsoft.com/office/officeart/2005/8/layout/radial6"/>
    <dgm:cxn modelId="{236C919B-715F-2D4E-9C38-724FDA6E3502}" type="presOf" srcId="{9C70004C-B07A-0D42-A499-15855F1EA66B}" destId="{686C51FA-B26E-C244-B505-48EB1856B45D}" srcOrd="0" destOrd="0" presId="urn:microsoft.com/office/officeart/2005/8/layout/radial6"/>
    <dgm:cxn modelId="{E35C0855-77DB-5049-A542-902F80528C6C}" type="presOf" srcId="{85F9B746-6837-E148-BC57-327FDC96EA92}" destId="{AB797C12-C407-6E47-AF64-6A3E35A17175}" srcOrd="0" destOrd="0" presId="urn:microsoft.com/office/officeart/2005/8/layout/radial6"/>
    <dgm:cxn modelId="{6A72D0A1-C152-8643-B96E-E15065E9CA29}" type="presOf" srcId="{6A3C65EC-20F2-9E4A-A70E-6A6E28C5621F}" destId="{D68C4394-DDAC-D04A-9FD5-0B81069EB6AC}" srcOrd="0" destOrd="0" presId="urn:microsoft.com/office/officeart/2005/8/layout/radial6"/>
    <dgm:cxn modelId="{09179B78-890A-C249-AFF5-42035CEE973C}" type="presOf" srcId="{52A4CDF2-B838-4B42-8972-2811032A2C04}" destId="{CD0F64CB-C443-AE42-84C5-EF31F383AA17}" srcOrd="0" destOrd="0" presId="urn:microsoft.com/office/officeart/2005/8/layout/radial6"/>
    <dgm:cxn modelId="{3959CD7B-E8BD-634A-B677-B21E6E302917}" srcId="{52A4CDF2-B838-4B42-8972-2811032A2C04}" destId="{F5F13360-90A5-1D4B-9F9C-22C5341D3F10}" srcOrd="4" destOrd="0" parTransId="{58C38EDD-6DBE-B048-BCD1-D971D16261E1}" sibTransId="{568E4714-C180-CF45-88C5-F223577C7AF7}"/>
    <dgm:cxn modelId="{D9D66800-661B-2F4C-9655-0A05DBF25ED0}" srcId="{6A3C65EC-20F2-9E4A-A70E-6A6E28C5621F}" destId="{52A4CDF2-B838-4B42-8972-2811032A2C04}" srcOrd="0" destOrd="0" parTransId="{197B6EB1-20A6-3545-9F40-2D1931E2E7ED}" sibTransId="{02AA30B1-C335-9442-9E78-7C6C2CA45FFF}"/>
    <dgm:cxn modelId="{7C429B32-E44C-1A4A-97DC-0C38BC5A6C84}" type="presOf" srcId="{568E4714-C180-CF45-88C5-F223577C7AF7}" destId="{DC803C7E-C298-C446-A841-104F7FB4C8B1}" srcOrd="0" destOrd="0" presId="urn:microsoft.com/office/officeart/2005/8/layout/radial6"/>
    <dgm:cxn modelId="{14493945-D6B6-1645-8BC2-308C85B59645}" srcId="{52A4CDF2-B838-4B42-8972-2811032A2C04}" destId="{85F9B746-6837-E148-BC57-327FDC96EA92}" srcOrd="2" destOrd="0" parTransId="{42C775D6-3789-634A-A346-BB33E89DFAF9}" sibTransId="{556D71E1-AF79-C540-A9A6-12C663EEDB39}"/>
    <dgm:cxn modelId="{0C870043-4D35-8F43-8887-55CE067E4832}" type="presOf" srcId="{CE3418C4-0D3B-374E-BCBC-B9EC37C10D61}" destId="{53A28672-AE9D-BE43-B110-A65F7E06D7D0}" srcOrd="0" destOrd="0" presId="urn:microsoft.com/office/officeart/2005/8/layout/radial6"/>
    <dgm:cxn modelId="{F860030E-7FB7-7E4D-A078-23D39979E29C}" type="presOf" srcId="{3C5A891C-FCF8-BC41-A509-BA3D394E74AB}" destId="{310A818F-7A2C-EA46-A384-E7F0C9DEBC92}" srcOrd="0" destOrd="0" presId="urn:microsoft.com/office/officeart/2005/8/layout/radial6"/>
    <dgm:cxn modelId="{E318EF88-7D6C-4447-96A4-28ECAC3FACAA}" type="presOf" srcId="{F5F13360-90A5-1D4B-9F9C-22C5341D3F10}" destId="{F30FFBE8-4897-7942-9F17-7433DDF9B346}" srcOrd="0" destOrd="0" presId="urn:microsoft.com/office/officeart/2005/8/layout/radial6"/>
    <dgm:cxn modelId="{C084A142-EAF7-F540-98FA-E6E2D3278F14}" type="presOf" srcId="{564C80AD-E88D-F94E-B634-9B96A0D8D11D}" destId="{D2987D07-1FFB-3F44-AC05-A5CB7BBD2B3A}" srcOrd="0" destOrd="0" presId="urn:microsoft.com/office/officeart/2005/8/layout/radial6"/>
    <dgm:cxn modelId="{B1A3B804-844B-6641-9402-87C84EC9108A}" type="presOf" srcId="{093EC480-5F8C-BE41-8F2C-675F95EFF098}" destId="{3BF1DBD4-54E3-C848-AAAF-A2343B624C79}" srcOrd="0" destOrd="0" presId="urn:microsoft.com/office/officeart/2005/8/layout/radial6"/>
    <dgm:cxn modelId="{8A5FB7FE-AC4A-F444-8179-320A41F60BD1}" srcId="{52A4CDF2-B838-4B42-8972-2811032A2C04}" destId="{CE3418C4-0D3B-374E-BCBC-B9EC37C10D61}" srcOrd="1" destOrd="0" parTransId="{0EE15DBC-DD41-F94B-BCFB-DFFC3F869746}" sibTransId="{EC6F8AF0-58D8-1548-80E7-CDB378DC49B1}"/>
    <dgm:cxn modelId="{D7974B4C-40C5-4742-AFC4-2406E4D3201E}" srcId="{52A4CDF2-B838-4B42-8972-2811032A2C04}" destId="{F6AD1209-8A46-B049-8C91-0ABC677FA42E}" srcOrd="0" destOrd="0" parTransId="{70EAF4E3-7E36-2A46-BE70-3E2E2B107AB7}" sibTransId="{3C5A891C-FCF8-BC41-A509-BA3D394E74AB}"/>
    <dgm:cxn modelId="{F2639041-AC16-294D-86F5-A0E42F552260}" srcId="{52A4CDF2-B838-4B42-8972-2811032A2C04}" destId="{093EC480-5F8C-BE41-8F2C-675F95EFF098}" srcOrd="3" destOrd="0" parTransId="{83856E2D-ABB7-4746-B001-6E6E79903D4D}" sibTransId="{564C80AD-E88D-F94E-B634-9B96A0D8D11D}"/>
    <dgm:cxn modelId="{C4E9DA75-941B-7746-B2BD-516CD13487F0}" type="presParOf" srcId="{D68C4394-DDAC-D04A-9FD5-0B81069EB6AC}" destId="{CD0F64CB-C443-AE42-84C5-EF31F383AA17}" srcOrd="0" destOrd="0" presId="urn:microsoft.com/office/officeart/2005/8/layout/radial6"/>
    <dgm:cxn modelId="{66A1FBFA-B39D-F140-B64D-E0D54BF741EC}" type="presParOf" srcId="{D68C4394-DDAC-D04A-9FD5-0B81069EB6AC}" destId="{C211DFE1-8966-3942-A811-5F845D005294}" srcOrd="1" destOrd="0" presId="urn:microsoft.com/office/officeart/2005/8/layout/radial6"/>
    <dgm:cxn modelId="{7F1E7FAB-DD32-8941-91A5-191523EDC430}" type="presParOf" srcId="{D68C4394-DDAC-D04A-9FD5-0B81069EB6AC}" destId="{639FA8DF-2CE7-7348-977C-9B1B72D4CDF8}" srcOrd="2" destOrd="0" presId="urn:microsoft.com/office/officeart/2005/8/layout/radial6"/>
    <dgm:cxn modelId="{C9F1CBB9-0043-EC45-AD52-053705B0317B}" type="presParOf" srcId="{D68C4394-DDAC-D04A-9FD5-0B81069EB6AC}" destId="{310A818F-7A2C-EA46-A384-E7F0C9DEBC92}" srcOrd="3" destOrd="0" presId="urn:microsoft.com/office/officeart/2005/8/layout/radial6"/>
    <dgm:cxn modelId="{AF97B5FE-4975-FC47-8802-BC37A7E761BC}" type="presParOf" srcId="{D68C4394-DDAC-D04A-9FD5-0B81069EB6AC}" destId="{53A28672-AE9D-BE43-B110-A65F7E06D7D0}" srcOrd="4" destOrd="0" presId="urn:microsoft.com/office/officeart/2005/8/layout/radial6"/>
    <dgm:cxn modelId="{AFD0B2B8-42C1-AB4F-A3BE-ECB505B8E480}" type="presParOf" srcId="{D68C4394-DDAC-D04A-9FD5-0B81069EB6AC}" destId="{B1A8C5D3-D4E4-274B-8F83-BE5FAFE52923}" srcOrd="5" destOrd="0" presId="urn:microsoft.com/office/officeart/2005/8/layout/radial6"/>
    <dgm:cxn modelId="{036E6066-CDA3-1444-9432-9B546250F126}" type="presParOf" srcId="{D68C4394-DDAC-D04A-9FD5-0B81069EB6AC}" destId="{647F1EE0-1957-D049-B9BB-6218832DFFB0}" srcOrd="6" destOrd="0" presId="urn:microsoft.com/office/officeart/2005/8/layout/radial6"/>
    <dgm:cxn modelId="{BACB5287-C47B-A84C-9527-FE58A6BCAB72}" type="presParOf" srcId="{D68C4394-DDAC-D04A-9FD5-0B81069EB6AC}" destId="{AB797C12-C407-6E47-AF64-6A3E35A17175}" srcOrd="7" destOrd="0" presId="urn:microsoft.com/office/officeart/2005/8/layout/radial6"/>
    <dgm:cxn modelId="{355F6C27-FC30-4642-8437-0AEAA049A10A}" type="presParOf" srcId="{D68C4394-DDAC-D04A-9FD5-0B81069EB6AC}" destId="{04BB5CA4-D66C-5F40-AD66-FDB0F2B28F90}" srcOrd="8" destOrd="0" presId="urn:microsoft.com/office/officeart/2005/8/layout/radial6"/>
    <dgm:cxn modelId="{68756430-FF7F-364B-9E0D-924F48741126}" type="presParOf" srcId="{D68C4394-DDAC-D04A-9FD5-0B81069EB6AC}" destId="{0AEE37F3-1FD7-6F4F-BD54-887708C1DA74}" srcOrd="9" destOrd="0" presId="urn:microsoft.com/office/officeart/2005/8/layout/radial6"/>
    <dgm:cxn modelId="{C1139122-705F-CA41-B1C9-B4DABB39CB5C}" type="presParOf" srcId="{D68C4394-DDAC-D04A-9FD5-0B81069EB6AC}" destId="{3BF1DBD4-54E3-C848-AAAF-A2343B624C79}" srcOrd="10" destOrd="0" presId="urn:microsoft.com/office/officeart/2005/8/layout/radial6"/>
    <dgm:cxn modelId="{7F8E4ACD-7C38-2044-8AAB-5256A0637495}" type="presParOf" srcId="{D68C4394-DDAC-D04A-9FD5-0B81069EB6AC}" destId="{E966F324-1447-E447-B2A7-1267512E79BE}" srcOrd="11" destOrd="0" presId="urn:microsoft.com/office/officeart/2005/8/layout/radial6"/>
    <dgm:cxn modelId="{97E7A326-95D2-EB47-AB61-D38DA7B46B88}" type="presParOf" srcId="{D68C4394-DDAC-D04A-9FD5-0B81069EB6AC}" destId="{D2987D07-1FFB-3F44-AC05-A5CB7BBD2B3A}" srcOrd="12" destOrd="0" presId="urn:microsoft.com/office/officeart/2005/8/layout/radial6"/>
    <dgm:cxn modelId="{37623790-5B34-EE42-B329-8B17C81E2D7D}" type="presParOf" srcId="{D68C4394-DDAC-D04A-9FD5-0B81069EB6AC}" destId="{F30FFBE8-4897-7942-9F17-7433DDF9B346}" srcOrd="13" destOrd="0" presId="urn:microsoft.com/office/officeart/2005/8/layout/radial6"/>
    <dgm:cxn modelId="{9C1D814B-6BFE-A049-A2FA-32268D4029A9}" type="presParOf" srcId="{D68C4394-DDAC-D04A-9FD5-0B81069EB6AC}" destId="{75268FBF-F9DF-A14B-ADC5-E771A0EE7168}" srcOrd="14" destOrd="0" presId="urn:microsoft.com/office/officeart/2005/8/layout/radial6"/>
    <dgm:cxn modelId="{CDC4B7B2-3CA0-1E40-A91E-406BAF2F1B8D}" type="presParOf" srcId="{D68C4394-DDAC-D04A-9FD5-0B81069EB6AC}" destId="{DC803C7E-C298-C446-A841-104F7FB4C8B1}" srcOrd="15" destOrd="0" presId="urn:microsoft.com/office/officeart/2005/8/layout/radial6"/>
    <dgm:cxn modelId="{44B8C565-CD3F-AB43-8FE6-8F38325397EA}" type="presParOf" srcId="{D68C4394-DDAC-D04A-9FD5-0B81069EB6AC}" destId="{686C51FA-B26E-C244-B505-48EB1856B45D}" srcOrd="16" destOrd="0" presId="urn:microsoft.com/office/officeart/2005/8/layout/radial6"/>
    <dgm:cxn modelId="{C12686E5-9F9D-F148-9FE2-6A41D9BAF57A}" type="presParOf" srcId="{D68C4394-DDAC-D04A-9FD5-0B81069EB6AC}" destId="{2D88A3C9-02DD-754B-B174-173B3535CAB3}" srcOrd="17" destOrd="0" presId="urn:microsoft.com/office/officeart/2005/8/layout/radial6"/>
    <dgm:cxn modelId="{F6E5BC74-D2A1-2A46-BC90-B1DBB43FA3D1}" type="presParOf" srcId="{D68C4394-DDAC-D04A-9FD5-0B81069EB6AC}" destId="{B02E29C7-9F41-8F42-B553-869BE202586F}"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809F27-E0DD-7E43-A940-6F883E03EF11}" type="datetimeFigureOut">
              <a:rPr lang="en-US" smtClean="0"/>
              <a:t>12/3/2013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3106EA-9768-C34E-98FC-D9AF7BD09DC0}" type="slidenum">
              <a:rPr lang="en-US" smtClean="0"/>
              <a:t>‹#›</a:t>
            </a:fld>
            <a:endParaRPr lang="en-US"/>
          </a:p>
        </p:txBody>
      </p:sp>
    </p:spTree>
    <p:extLst>
      <p:ext uri="{BB962C8B-B14F-4D97-AF65-F5344CB8AC3E}">
        <p14:creationId xmlns:p14="http://schemas.microsoft.com/office/powerpoint/2010/main" val="2487369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 we view it: “ability to maintain or augment the improvements gained with implementation after the program ends”</a:t>
            </a:r>
          </a:p>
          <a:p>
            <a:endParaRPr lang="en-US" dirty="0" smtClean="0"/>
          </a:p>
          <a:p>
            <a:r>
              <a:rPr lang="en-US" dirty="0" smtClean="0"/>
              <a:t>Hospital staff provide ongoing support and expertise (r/t CAUTI prevention, catheter use and safety culture) </a:t>
            </a:r>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Public reporting: CAUTI from ICU started Jan 2012, inpatient rehabilitation October 2012,</a:t>
            </a:r>
            <a:r>
              <a:rPr lang="en-US" baseline="0" dirty="0" smtClean="0"/>
              <a:t> long term care hospitals October 2012.</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Partnership for patients:</a:t>
            </a:r>
            <a:r>
              <a:rPr lang="en-US" baseline="0" dirty="0" smtClean="0"/>
              <a:t> HEN supports it</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73C9C1AC-7F2D-964D-A1F5-84637E3E3B1A}" type="slidenum">
              <a:rPr lang="en-US" smtClean="0"/>
              <a:pPr/>
              <a:t>30</a:t>
            </a:fld>
            <a:endParaRPr lang="en-US"/>
          </a:p>
        </p:txBody>
      </p:sp>
    </p:spTree>
    <p:extLst>
      <p:ext uri="{BB962C8B-B14F-4D97-AF65-F5344CB8AC3E}">
        <p14:creationId xmlns:p14="http://schemas.microsoft.com/office/powerpoint/2010/main" val="1805661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2"/>
          <p:cNvSpPr>
            <a:spLocks noGrp="1" noRot="1" noChangeAspect="1" noChangeArrowheads="1" noTextEdit="1"/>
          </p:cNvSpPr>
          <p:nvPr>
            <p:ph type="sldImg"/>
          </p:nvPr>
        </p:nvSpPr>
        <p:spPr>
          <a:ln/>
        </p:spPr>
      </p:sp>
      <p:sp>
        <p:nvSpPr>
          <p:cNvPr id="105474" name="Rectangle 3"/>
          <p:cNvSpPr>
            <a:spLocks noGrp="1" noChangeArrowheads="1"/>
          </p:cNvSpPr>
          <p:nvPr>
            <p:ph type="body" idx="1"/>
          </p:nvPr>
        </p:nvSpPr>
        <p:spPr>
          <a:noFill/>
          <a:ln/>
        </p:spPr>
        <p:txBody>
          <a:bodyPr/>
          <a:lstStyle/>
          <a:p>
            <a:r>
              <a:rPr lang="en-US" smtClean="0"/>
              <a:t>Must all good things come to an end? How do we sustain low urinary catheter prevalence permanently? Nurses must incorporate urinary catheter evaluations into their daily assessments. Data collection and feedback help sustaining the improvement. At St. John Hospital &amp; Medical Center, urinary catheter use data continue to be collected biweekly, thanks to a collaborative effort among Infection Prevention, Quality and Case Management teams. Prevalence results are periodically fed back to the units.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E.g., who is responsible for collecting and reviewing data, how will the information be used or acted upon as needed, what is the process for ongoing improvement</a:t>
            </a:r>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E.g., who is responsible for collecting and reviewing data, how will the information be used or acted upon as needed, what is the process for ongoing improvement</a:t>
            </a:r>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C4880C4-D866-4F5B-A91A-11640E747918}" type="slidenum">
              <a:rPr lang="en-US" smtClean="0"/>
              <a:t>16</a:t>
            </a:fld>
            <a:endParaRPr lang="en-US"/>
          </a:p>
        </p:txBody>
      </p:sp>
    </p:spTree>
    <p:extLst>
      <p:ext uri="{BB962C8B-B14F-4D97-AF65-F5344CB8AC3E}">
        <p14:creationId xmlns:p14="http://schemas.microsoft.com/office/powerpoint/2010/main" val="148317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innovation (CAUTI prevention/reducing catheter use) loses its separate identity and becomes part of regular activities (institutionalization)</a:t>
            </a:r>
          </a:p>
        </p:txBody>
      </p:sp>
      <p:sp>
        <p:nvSpPr>
          <p:cNvPr id="4" name="Slide Number Placeholder 3"/>
          <p:cNvSpPr>
            <a:spLocks noGrp="1"/>
          </p:cNvSpPr>
          <p:nvPr>
            <p:ph type="sldNum" sz="quarter" idx="10"/>
          </p:nvPr>
        </p:nvSpPr>
        <p:spPr/>
        <p:txBody>
          <a:bodyPr/>
          <a:lstStyle/>
          <a:p>
            <a:fld id="{73C9C1AC-7F2D-964D-A1F5-84637E3E3B1A}"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 the program is aligned to the organization’s goals, leadership support will be more feasible</a:t>
            </a:r>
          </a:p>
          <a:p>
            <a:endParaRPr lang="en-US" dirty="0" smtClean="0"/>
          </a:p>
          <a:p>
            <a:r>
              <a:rPr lang="en-US" dirty="0" smtClean="0"/>
              <a:t>Promoted as aligned with the organization’s goals (e.g., promoting safety)</a:t>
            </a:r>
          </a:p>
          <a:p>
            <a:r>
              <a:rPr lang="en-US" dirty="0" smtClean="0"/>
              <a:t>Integration into policies and Standard Operating Procedures (SOPs)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Regular education and competencies</a:t>
            </a:r>
          </a:p>
          <a:p>
            <a:r>
              <a:rPr lang="en-US" dirty="0" smtClean="0"/>
              <a:t>Evaluation urinary catheter need is part of daily nursing routine</a:t>
            </a:r>
          </a:p>
          <a:p>
            <a:r>
              <a:rPr lang="en-US" dirty="0" smtClean="0"/>
              <a:t>Use of EMR/electronic reminders or tools to support</a:t>
            </a:r>
          </a:p>
          <a:p>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23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If the program is aligned to the organization’s goals, leadership support will be more feasible</a:t>
            </a:r>
          </a:p>
          <a:p>
            <a:endParaRPr lang="en-US" dirty="0" smtClean="0"/>
          </a:p>
          <a:p>
            <a:r>
              <a:rPr lang="en-US" dirty="0" smtClean="0"/>
              <a:t>Promoted as aligned with the organization’s goals (e.g., promoting safety)</a:t>
            </a:r>
          </a:p>
          <a:p>
            <a:r>
              <a:rPr lang="en-US" dirty="0" smtClean="0"/>
              <a:t>Integration into policies and Standard Operating Procedures (SOPs)</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Regular education and competencies</a:t>
            </a:r>
          </a:p>
          <a:p>
            <a:r>
              <a:rPr lang="en-US" dirty="0" smtClean="0"/>
              <a:t>Evaluation urinary catheter need is part of daily nursing routine</a:t>
            </a:r>
          </a:p>
          <a:p>
            <a:r>
              <a:rPr lang="en-US" dirty="0" smtClean="0"/>
              <a:t>Use of EMR/electronic reminders or tools to support</a:t>
            </a:r>
          </a:p>
          <a:p>
            <a:endParaRPr lang="en-US" dirty="0"/>
          </a:p>
        </p:txBody>
      </p:sp>
      <p:sp>
        <p:nvSpPr>
          <p:cNvPr id="4" name="Slide Number Placeholder 3"/>
          <p:cNvSpPr>
            <a:spLocks noGrp="1"/>
          </p:cNvSpPr>
          <p:nvPr>
            <p:ph type="sldNum" sz="quarter" idx="10"/>
          </p:nvPr>
        </p:nvSpPr>
        <p:spPr/>
        <p:txBody>
          <a:bodyPr/>
          <a:lstStyle/>
          <a:p>
            <a:fld id="{73C9C1AC-7F2D-964D-A1F5-84637E3E3B1A}" type="slidenum">
              <a:rPr lang="en-US" smtClean="0"/>
              <a:pPr/>
              <a:t>24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560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9A047F-85D9-4A47-9C7C-D8DCAE60B1E5}"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1173231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A047F-85D9-4A47-9C7C-D8DCAE60B1E5}"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907524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A047F-85D9-4A47-9C7C-D8DCAE60B1E5}"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1143868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9A047F-85D9-4A47-9C7C-D8DCAE60B1E5}"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29302905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9A047F-85D9-4A47-9C7C-D8DCAE60B1E5}" type="datetimeFigureOut">
              <a:rPr lang="en-US" smtClean="0"/>
              <a:t>12/3/2013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3758234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9A047F-85D9-4A47-9C7C-D8DCAE60B1E5}"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279003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9A047F-85D9-4A47-9C7C-D8DCAE60B1E5}" type="datetimeFigureOut">
              <a:rPr lang="en-US" smtClean="0"/>
              <a:t>12/3/2013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462168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9A047F-85D9-4A47-9C7C-D8DCAE60B1E5}" type="datetimeFigureOut">
              <a:rPr lang="en-US" smtClean="0"/>
              <a:t>12/3/2013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174782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9A047F-85D9-4A47-9C7C-D8DCAE60B1E5}" type="datetimeFigureOut">
              <a:rPr lang="en-US" smtClean="0"/>
              <a:t>12/3/2013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87626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047F-85D9-4A47-9C7C-D8DCAE60B1E5}"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3868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9A047F-85D9-4A47-9C7C-D8DCAE60B1E5}" type="datetimeFigureOut">
              <a:rPr lang="en-US" smtClean="0"/>
              <a:t>12/3/2013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73AFD-46A1-CC49-A4CC-10DAE36FD650}" type="slidenum">
              <a:rPr lang="en-US" smtClean="0"/>
              <a:t>‹#›</a:t>
            </a:fld>
            <a:endParaRPr lang="en-US"/>
          </a:p>
        </p:txBody>
      </p:sp>
    </p:spTree>
    <p:extLst>
      <p:ext uri="{BB962C8B-B14F-4D97-AF65-F5344CB8AC3E}">
        <p14:creationId xmlns:p14="http://schemas.microsoft.com/office/powerpoint/2010/main" val="332097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9A047F-85D9-4A47-9C7C-D8DCAE60B1E5}" type="datetimeFigureOut">
              <a:rPr lang="en-US" smtClean="0"/>
              <a:t>12/3/2013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7BD93-7FD3-0049-81C0-D179D117B48D}" type="slidenum">
              <a:rPr lang="en-US" smtClean="0"/>
              <a:t>‹#›</a:t>
            </a:fld>
            <a:endParaRPr lang="en-US"/>
          </a:p>
        </p:txBody>
      </p:sp>
    </p:spTree>
    <p:extLst>
      <p:ext uri="{BB962C8B-B14F-4D97-AF65-F5344CB8AC3E}">
        <p14:creationId xmlns:p14="http://schemas.microsoft.com/office/powerpoint/2010/main" val="24854746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ubtitle 9"/>
          <p:cNvSpPr>
            <a:spLocks noGrp="1"/>
          </p:cNvSpPr>
          <p:nvPr>
            <p:ph type="subTitle" idx="1"/>
          </p:nvPr>
        </p:nvSpPr>
        <p:spPr/>
        <p:txBody>
          <a:bodyPr>
            <a:normAutofit/>
          </a:bodyPr>
          <a:lstStyle/>
          <a:p>
            <a:r>
              <a:rPr lang="en-US" dirty="0" smtClean="0"/>
              <a:t>Mohamad Fakih, MD, MPH</a:t>
            </a:r>
          </a:p>
          <a:p>
            <a:r>
              <a:rPr lang="en-US" dirty="0" smtClean="0"/>
              <a:t>Sarah </a:t>
            </a:r>
            <a:r>
              <a:rPr lang="en-US" dirty="0" err="1" smtClean="0"/>
              <a:t>Krein</a:t>
            </a:r>
            <a:r>
              <a:rPr lang="en-US" dirty="0" smtClean="0"/>
              <a:t>, RN, PhD</a:t>
            </a:r>
          </a:p>
        </p:txBody>
      </p:sp>
      <p:sp>
        <p:nvSpPr>
          <p:cNvPr id="4" name="Title 3"/>
          <p:cNvSpPr>
            <a:spLocks noGrp="1"/>
          </p:cNvSpPr>
          <p:nvPr>
            <p:ph type="ctrTitle"/>
          </p:nvPr>
        </p:nvSpPr>
        <p:spPr/>
        <p:txBody>
          <a:bodyPr>
            <a:normAutofit/>
          </a:bodyPr>
          <a:lstStyle/>
          <a:p>
            <a:r>
              <a:rPr lang="en-US" dirty="0"/>
              <a:t>Ensuring Sustainability for Safety and Quality Improvement </a:t>
            </a:r>
            <a:r>
              <a:rPr lang="en-US" dirty="0" smtClean="0"/>
              <a:t>Efforts</a:t>
            </a:r>
            <a:endParaRPr lang="en-US" dirty="0"/>
          </a:p>
        </p:txBody>
      </p:sp>
    </p:spTree>
    <p:extLst>
      <p:ext uri="{BB962C8B-B14F-4D97-AF65-F5344CB8AC3E}">
        <p14:creationId xmlns:p14="http://schemas.microsoft.com/office/powerpoint/2010/main" val="107826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Example of the Physician-Independent Nurse Driven Urinary Catheter Discontinuation</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IT and quality work on a process to evaluate UC need with the help of EHR triggers</a:t>
            </a:r>
          </a:p>
          <a:p>
            <a:r>
              <a:rPr lang="en-US" dirty="0" smtClean="0"/>
              <a:t>Protocol is established, reviewed and approved by medical executive committees</a:t>
            </a:r>
          </a:p>
          <a:p>
            <a:r>
              <a:rPr lang="en-US" dirty="0" smtClean="0"/>
              <a:t>Chiefs of departments notified, but information is not relayed to all urologists</a:t>
            </a:r>
          </a:p>
          <a:p>
            <a:r>
              <a:rPr lang="en-US" dirty="0" smtClean="0"/>
              <a:t>The program is started. Event: a urinary catheter is removed although it was placed by a urologist for an appropriate indication</a:t>
            </a:r>
          </a:p>
          <a:p>
            <a:endParaRPr lang="en-US" dirty="0"/>
          </a:p>
        </p:txBody>
      </p:sp>
    </p:spTree>
    <p:extLst>
      <p:ext uri="{BB962C8B-B14F-4D97-AF65-F5344CB8AC3E}">
        <p14:creationId xmlns:p14="http://schemas.microsoft.com/office/powerpoint/2010/main" val="411679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Example of the Physician-Independent Nurse Driven Urinary Catheter Discontinuation</a:t>
            </a:r>
            <a:endParaRPr lang="en-US" sz="3200" dirty="0"/>
          </a:p>
        </p:txBody>
      </p:sp>
      <p:sp>
        <p:nvSpPr>
          <p:cNvPr id="3" name="Content Placeholder 2"/>
          <p:cNvSpPr>
            <a:spLocks noGrp="1"/>
          </p:cNvSpPr>
          <p:nvPr>
            <p:ph idx="1"/>
          </p:nvPr>
        </p:nvSpPr>
        <p:spPr/>
        <p:txBody>
          <a:bodyPr>
            <a:normAutofit/>
          </a:bodyPr>
          <a:lstStyle/>
          <a:p>
            <a:r>
              <a:rPr lang="en-US" dirty="0" smtClean="0"/>
              <a:t>Damage control: the process is halted till more refinements</a:t>
            </a:r>
          </a:p>
          <a:p>
            <a:r>
              <a:rPr lang="en-US" dirty="0"/>
              <a:t>M</a:t>
            </a:r>
            <a:r>
              <a:rPr lang="en-US" dirty="0" smtClean="0"/>
              <a:t>ake sure </a:t>
            </a:r>
            <a:r>
              <a:rPr lang="en-US" dirty="0" smtClean="0">
                <a:solidFill>
                  <a:srgbClr val="0000FF"/>
                </a:solidFill>
              </a:rPr>
              <a:t>key stakeholders are involved</a:t>
            </a:r>
            <a:r>
              <a:rPr lang="en-US" dirty="0" smtClean="0"/>
              <a:t> to provide guidance/ support, and improve the chances to have successful results</a:t>
            </a:r>
          </a:p>
          <a:p>
            <a:r>
              <a:rPr lang="en-US" dirty="0"/>
              <a:t>M</a:t>
            </a:r>
            <a:r>
              <a:rPr lang="en-US" dirty="0" smtClean="0"/>
              <a:t>ake sure that adapting the program to the organization’s needs does not result in a significant erosion of the </a:t>
            </a:r>
            <a:r>
              <a:rPr lang="en-US" dirty="0" smtClean="0">
                <a:solidFill>
                  <a:srgbClr val="0000FF"/>
                </a:solidFill>
              </a:rPr>
              <a:t>program fidelity</a:t>
            </a:r>
          </a:p>
          <a:p>
            <a:endParaRPr lang="en-US" dirty="0"/>
          </a:p>
        </p:txBody>
      </p:sp>
    </p:spTree>
    <p:extLst>
      <p:ext uri="{BB962C8B-B14F-4D97-AF65-F5344CB8AC3E}">
        <p14:creationId xmlns:p14="http://schemas.microsoft.com/office/powerpoint/2010/main" val="3562788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rPr>
              <a:t>Periodic Evaluation </a:t>
            </a:r>
            <a:r>
              <a:rPr lang="en-US" dirty="0">
                <a:solidFill>
                  <a:srgbClr val="000000"/>
                </a:solidFill>
              </a:rPr>
              <a:t>and F</a:t>
            </a:r>
            <a:r>
              <a:rPr lang="en-US" dirty="0" smtClean="0">
                <a:solidFill>
                  <a:srgbClr val="000000"/>
                </a:solidFill>
              </a:rPr>
              <a:t>eedback</a:t>
            </a:r>
            <a:endParaRPr lang="en-US" dirty="0">
              <a:solidFill>
                <a:srgbClr val="000000"/>
              </a:solidFill>
            </a:endParaRPr>
          </a:p>
        </p:txBody>
      </p:sp>
      <p:sp>
        <p:nvSpPr>
          <p:cNvPr id="3" name="Content Placeholder 2"/>
          <p:cNvSpPr>
            <a:spLocks noGrp="1"/>
          </p:cNvSpPr>
          <p:nvPr>
            <p:ph idx="1"/>
          </p:nvPr>
        </p:nvSpPr>
        <p:spPr/>
        <p:txBody>
          <a:bodyPr>
            <a:normAutofit lnSpcReduction="10000"/>
          </a:bodyPr>
          <a:lstStyle/>
          <a:p>
            <a:r>
              <a:rPr lang="en-US" dirty="0" smtClean="0"/>
              <a:t>Periodic evaluation to monitor device use and event rates and to identify new or ongoing gaps for intervention</a:t>
            </a:r>
          </a:p>
          <a:p>
            <a:pPr lvl="1"/>
            <a:r>
              <a:rPr lang="en-US" dirty="0" smtClean="0"/>
              <a:t>point prevalence: e.g., central line, urinary catheter, ventilator use, pressure ulcer evaluation: a snap shot of use over time, highlights the importance of keeping event prevention a priority</a:t>
            </a:r>
          </a:p>
          <a:p>
            <a:pPr lvl="1"/>
            <a:r>
              <a:rPr lang="en-US" dirty="0" smtClean="0"/>
              <a:t>event rates: reflect outcomes (harms): helps evaluate results of your effort (CAUTI, CLABSI, VAP, falls…)</a:t>
            </a:r>
          </a:p>
        </p:txBody>
      </p:sp>
    </p:spTree>
    <p:extLst>
      <p:ext uri="{BB962C8B-B14F-4D97-AF65-F5344CB8AC3E}">
        <p14:creationId xmlns:p14="http://schemas.microsoft.com/office/powerpoint/2010/main" val="708567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0000"/>
                </a:solidFill>
              </a:rPr>
              <a:t>Periodic Evaluation </a:t>
            </a:r>
            <a:r>
              <a:rPr lang="en-US" dirty="0">
                <a:solidFill>
                  <a:srgbClr val="000000"/>
                </a:solidFill>
              </a:rPr>
              <a:t>and F</a:t>
            </a:r>
            <a:r>
              <a:rPr lang="en-US" dirty="0" smtClean="0">
                <a:solidFill>
                  <a:srgbClr val="000000"/>
                </a:solidFill>
              </a:rPr>
              <a:t>eedback</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Proper insertion technique audits: central line insertion checklist, audits for urinary catheter placement</a:t>
            </a:r>
          </a:p>
          <a:p>
            <a:r>
              <a:rPr lang="en-US" dirty="0" smtClean="0"/>
              <a:t>Maintenance audits: line care (scrub the hub), dressing intactness, duration of use </a:t>
            </a:r>
          </a:p>
          <a:p>
            <a:endParaRPr lang="en-US" dirty="0"/>
          </a:p>
        </p:txBody>
      </p:sp>
    </p:spTree>
    <p:extLst>
      <p:ext uri="{BB962C8B-B14F-4D97-AF65-F5344CB8AC3E}">
        <p14:creationId xmlns:p14="http://schemas.microsoft.com/office/powerpoint/2010/main" val="2100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solidFill>
                  <a:srgbClr val="000000"/>
                </a:solidFill>
              </a:rPr>
              <a:t>F</a:t>
            </a:r>
            <a:r>
              <a:rPr lang="en-US" dirty="0" smtClean="0">
                <a:solidFill>
                  <a:srgbClr val="000000"/>
                </a:solidFill>
              </a:rPr>
              <a:t>eedback on </a:t>
            </a:r>
            <a:r>
              <a:rPr lang="en-US" dirty="0">
                <a:solidFill>
                  <a:srgbClr val="000000"/>
                </a:solidFill>
              </a:rPr>
              <a:t>P</a:t>
            </a:r>
            <a:r>
              <a:rPr lang="en-US" dirty="0" smtClean="0">
                <a:solidFill>
                  <a:srgbClr val="000000"/>
                </a:solidFill>
              </a:rPr>
              <a:t>erformance </a:t>
            </a:r>
            <a:r>
              <a:rPr lang="en-US" dirty="0">
                <a:solidFill>
                  <a:srgbClr val="000000"/>
                </a:solidFill>
              </a:rPr>
              <a:t>to </a:t>
            </a:r>
            <a:r>
              <a:rPr lang="en-US" dirty="0" smtClean="0">
                <a:solidFill>
                  <a:srgbClr val="000000"/>
                </a:solidFill>
              </a:rPr>
              <a:t>Teams</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Discuss areas where gaps exist</a:t>
            </a:r>
          </a:p>
          <a:p>
            <a:pPr marL="514350" indent="-514350">
              <a:buFont typeface="+mj-lt"/>
              <a:buAutoNum type="arabicPeriod"/>
            </a:pPr>
            <a:r>
              <a:rPr lang="en-US" dirty="0" smtClean="0"/>
              <a:t>Process: device use (where do they stand), appropriateness of use (reduce exposure risk)</a:t>
            </a:r>
          </a:p>
          <a:p>
            <a:pPr marL="514350" indent="-514350">
              <a:buFont typeface="+mj-lt"/>
              <a:buAutoNum type="arabicPeriod"/>
            </a:pPr>
            <a:r>
              <a:rPr lang="en-US" dirty="0" smtClean="0"/>
              <a:t>Events: pressure ulcers, device infections, and the avoidable nature</a:t>
            </a:r>
          </a:p>
          <a:p>
            <a:pPr marL="514350" indent="-514350">
              <a:buFont typeface="+mj-lt"/>
              <a:buAutoNum type="arabicPeriod"/>
            </a:pPr>
            <a:r>
              <a:rPr lang="en-US" dirty="0" smtClean="0"/>
              <a:t>Other events captured: </a:t>
            </a:r>
            <a:r>
              <a:rPr lang="en-US" dirty="0" err="1" smtClean="0"/>
              <a:t>eg</a:t>
            </a:r>
            <a:r>
              <a:rPr lang="en-US" dirty="0" smtClean="0"/>
              <a:t>, hematuria (UC), DVT (with CVC)</a:t>
            </a:r>
            <a:endParaRPr lang="en-US" dirty="0"/>
          </a:p>
        </p:txBody>
      </p:sp>
    </p:spTree>
    <p:extLst>
      <p:ext uri="{BB962C8B-B14F-4D97-AF65-F5344CB8AC3E}">
        <p14:creationId xmlns:p14="http://schemas.microsoft.com/office/powerpoint/2010/main" val="29862647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143000"/>
          </a:xfrm>
        </p:spPr>
        <p:txBody>
          <a:bodyPr>
            <a:normAutofit fontScale="90000"/>
          </a:bodyPr>
          <a:lstStyle/>
          <a:p>
            <a:r>
              <a:rPr lang="en-US" dirty="0" smtClean="0">
                <a:solidFill>
                  <a:srgbClr val="000000"/>
                </a:solidFill>
              </a:rPr>
              <a:t>Opportunities for Further Improvement</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Expand and spread effort activities to other units</a:t>
            </a:r>
          </a:p>
          <a:p>
            <a:r>
              <a:rPr lang="en-US" dirty="0" smtClean="0"/>
              <a:t>Examples: urinary catheter, central line, peripheral venous catheter</a:t>
            </a:r>
          </a:p>
        </p:txBody>
      </p:sp>
    </p:spTree>
    <p:extLst>
      <p:ext uri="{BB962C8B-B14F-4D97-AF65-F5344CB8AC3E}">
        <p14:creationId xmlns:p14="http://schemas.microsoft.com/office/powerpoint/2010/main" val="36166905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normAutofit/>
          </a:bodyPr>
          <a:lstStyle/>
          <a:p>
            <a:r>
              <a:rPr lang="en-US" sz="3200" dirty="0" smtClean="0">
                <a:solidFill>
                  <a:srgbClr val="000000"/>
                </a:solidFill>
              </a:rPr>
              <a:t>Multidisciplinary and Multi-departmental</a:t>
            </a:r>
            <a:br>
              <a:rPr lang="en-US" sz="3200" dirty="0" smtClean="0">
                <a:solidFill>
                  <a:srgbClr val="000000"/>
                </a:solidFill>
              </a:rPr>
            </a:br>
            <a:r>
              <a:rPr lang="en-US" sz="3200" dirty="0" smtClean="0">
                <a:solidFill>
                  <a:srgbClr val="000000"/>
                </a:solidFill>
              </a:rPr>
              <a:t> Efforts</a:t>
            </a:r>
            <a:endParaRPr lang="en-US" sz="3600" dirty="0">
              <a:solidFill>
                <a:srgbClr val="000000"/>
              </a:solidFill>
            </a:endParaRPr>
          </a:p>
        </p:txBody>
      </p:sp>
      <p:graphicFrame>
        <p:nvGraphicFramePr>
          <p:cNvPr id="4" name="Content Placeholder 3" descr="This graph depicts three hospital units, a PACU/OR, ICU, and the ED feeding into the Non-ICU. Within each component lists what the unit should do when it comes to preventing a CAUTI." title="Multidisciplinary and Multi-departmental Efforts"/>
          <p:cNvGraphicFramePr>
            <a:graphicFrameLocks noGrp="1"/>
          </p:cNvGraphicFramePr>
          <p:nvPr>
            <p:ph idx="1"/>
            <p:extLst>
              <p:ext uri="{D42A27DB-BD31-4B8C-83A1-F6EECF244321}">
                <p14:modId xmlns:p14="http://schemas.microsoft.com/office/powerpoint/2010/main" val="3679245355"/>
              </p:ext>
            </p:extLst>
          </p:nvPr>
        </p:nvGraphicFramePr>
        <p:xfrm>
          <a:off x="457200" y="1600200"/>
          <a:ext cx="82296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570184" y="5222058"/>
            <a:ext cx="1762386" cy="1200328"/>
          </a:xfrm>
          <a:prstGeom prst="rect">
            <a:avLst/>
          </a:prstGeom>
          <a:noFill/>
        </p:spPr>
        <p:txBody>
          <a:bodyPr wrap="square" rtlCol="0">
            <a:spAutoFit/>
          </a:bodyPr>
          <a:lstStyle/>
          <a:p>
            <a:r>
              <a:rPr lang="en-US" sz="2400" dirty="0" smtClean="0"/>
              <a:t>Example of the Urinary Catheter</a:t>
            </a:r>
            <a:endParaRPr lang="en-US" sz="2400" dirty="0"/>
          </a:p>
        </p:txBody>
      </p:sp>
    </p:spTree>
    <p:extLst>
      <p:ext uri="{BB962C8B-B14F-4D97-AF65-F5344CB8AC3E}">
        <p14:creationId xmlns:p14="http://schemas.microsoft.com/office/powerpoint/2010/main" val="18055284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Tale of the Peripheral Venous Catheter</a:t>
            </a:r>
            <a:endParaRPr lang="en-US" dirty="0"/>
          </a:p>
        </p:txBody>
      </p:sp>
      <p:sp>
        <p:nvSpPr>
          <p:cNvPr id="3" name="Content Placeholder 2"/>
          <p:cNvSpPr>
            <a:spLocks noGrp="1"/>
          </p:cNvSpPr>
          <p:nvPr>
            <p:ph idx="1"/>
          </p:nvPr>
        </p:nvSpPr>
        <p:spPr/>
        <p:txBody>
          <a:bodyPr>
            <a:normAutofit lnSpcReduction="10000"/>
          </a:bodyPr>
          <a:lstStyle/>
          <a:p>
            <a:r>
              <a:rPr lang="en-US" dirty="0" smtClean="0"/>
              <a:t>Infection Prevention noted a cluster of cases with peripheral septic thrombophlebitis</a:t>
            </a:r>
          </a:p>
          <a:p>
            <a:r>
              <a:rPr lang="en-US" dirty="0" smtClean="0"/>
              <a:t>Evaluated the process of insertion</a:t>
            </a:r>
          </a:p>
          <a:p>
            <a:r>
              <a:rPr lang="en-US" dirty="0" smtClean="0"/>
              <a:t>Multiple gaps found</a:t>
            </a:r>
          </a:p>
          <a:p>
            <a:r>
              <a:rPr lang="en-US" dirty="0" smtClean="0">
                <a:solidFill>
                  <a:srgbClr val="0000FF"/>
                </a:solidFill>
              </a:rPr>
              <a:t>Multidisciplinary </a:t>
            </a:r>
            <a:r>
              <a:rPr lang="en-US" dirty="0" smtClean="0"/>
              <a:t>effort (nursing, and infection prevention) to educate and give feedback on performance to staff</a:t>
            </a:r>
          </a:p>
          <a:p>
            <a:r>
              <a:rPr lang="en-US" dirty="0" smtClean="0"/>
              <a:t>Worked with all units, with a gradual implementation</a:t>
            </a:r>
            <a:endParaRPr lang="en-US" dirty="0"/>
          </a:p>
        </p:txBody>
      </p:sp>
    </p:spTree>
    <p:extLst>
      <p:ext uri="{BB962C8B-B14F-4D97-AF65-F5344CB8AC3E}">
        <p14:creationId xmlns:p14="http://schemas.microsoft.com/office/powerpoint/2010/main" val="12964380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Tale of the Peripheral Venous Catheter</a:t>
            </a:r>
            <a:endParaRPr lang="en-US" dirty="0"/>
          </a:p>
        </p:txBody>
      </p:sp>
      <p:sp>
        <p:nvSpPr>
          <p:cNvPr id="3" name="Content Placeholder 2"/>
          <p:cNvSpPr>
            <a:spLocks noGrp="1"/>
          </p:cNvSpPr>
          <p:nvPr>
            <p:ph idx="1"/>
          </p:nvPr>
        </p:nvSpPr>
        <p:spPr/>
        <p:txBody>
          <a:bodyPr>
            <a:normAutofit lnSpcReduction="10000"/>
          </a:bodyPr>
          <a:lstStyle/>
          <a:p>
            <a:r>
              <a:rPr lang="en-US" dirty="0" smtClean="0"/>
              <a:t>Significant improvements in process and outcome, and sustained</a:t>
            </a:r>
          </a:p>
          <a:p>
            <a:r>
              <a:rPr lang="en-US" dirty="0" smtClean="0"/>
              <a:t>Key was </a:t>
            </a:r>
            <a:r>
              <a:rPr lang="en-US" dirty="0" smtClean="0">
                <a:solidFill>
                  <a:srgbClr val="0000FF"/>
                </a:solidFill>
              </a:rPr>
              <a:t>continued audits and direct feedback</a:t>
            </a:r>
            <a:r>
              <a:rPr lang="en-US" dirty="0" smtClean="0"/>
              <a:t> to the bedside nurse </a:t>
            </a:r>
          </a:p>
          <a:p>
            <a:r>
              <a:rPr lang="en-US" dirty="0" smtClean="0"/>
              <a:t>If a PVC was &gt;96 hours, dressing was not intact, or any complications: direct discussion with the bedside nurse</a:t>
            </a:r>
          </a:p>
          <a:p>
            <a:r>
              <a:rPr lang="en-US" dirty="0" smtClean="0"/>
              <a:t>Monthly reports to the units on their performance</a:t>
            </a:r>
            <a:endParaRPr lang="en-US" dirty="0"/>
          </a:p>
        </p:txBody>
      </p:sp>
    </p:spTree>
    <p:extLst>
      <p:ext uri="{BB962C8B-B14F-4D97-AF65-F5344CB8AC3E}">
        <p14:creationId xmlns:p14="http://schemas.microsoft.com/office/powerpoint/2010/main" val="33587155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Tale of the Peripheral Venous Catheter </a:t>
            </a:r>
            <a:r>
              <a:rPr lang="en-US" sz="2200" dirty="0" smtClean="0"/>
              <a:t>(Fakih, </a:t>
            </a:r>
            <a:r>
              <a:rPr lang="en-US" sz="2200" dirty="0"/>
              <a:t>Infect Control </a:t>
            </a:r>
            <a:r>
              <a:rPr lang="en-US" sz="2200" dirty="0" err="1"/>
              <a:t>Hosp</a:t>
            </a:r>
            <a:r>
              <a:rPr lang="en-US" sz="2200" dirty="0"/>
              <a:t> </a:t>
            </a:r>
            <a:r>
              <a:rPr lang="en-US" sz="2200" dirty="0" err="1"/>
              <a:t>Epidemiol</a:t>
            </a:r>
            <a:r>
              <a:rPr lang="en-US" sz="2200" dirty="0"/>
              <a:t> 2012;33(5)</a:t>
            </a:r>
            <a:r>
              <a:rPr lang="en-US" sz="2200" dirty="0" smtClean="0"/>
              <a:t>:449-55)</a:t>
            </a:r>
            <a:endParaRPr lang="en-US" sz="2200" dirty="0"/>
          </a:p>
        </p:txBody>
      </p:sp>
      <p:pic>
        <p:nvPicPr>
          <p:cNvPr id="4" name="Picture 3"/>
          <p:cNvPicPr>
            <a:picLocks noChangeAspect="1"/>
          </p:cNvPicPr>
          <p:nvPr/>
        </p:nvPicPr>
        <p:blipFill>
          <a:blip r:embed="rId2"/>
          <a:stretch>
            <a:fillRect/>
          </a:stretch>
        </p:blipFill>
        <p:spPr>
          <a:xfrm>
            <a:off x="0" y="1515944"/>
            <a:ext cx="9144000" cy="4289974"/>
          </a:xfrm>
          <a:prstGeom prst="rect">
            <a:avLst/>
          </a:prstGeom>
        </p:spPr>
      </p:pic>
    </p:spTree>
    <p:extLst>
      <p:ext uri="{BB962C8B-B14F-4D97-AF65-F5344CB8AC3E}">
        <p14:creationId xmlns:p14="http://schemas.microsoft.com/office/powerpoint/2010/main" val="1151646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we often have an effort started…</a:t>
            </a:r>
            <a:endParaRPr lang="en-US" dirty="0"/>
          </a:p>
        </p:txBody>
      </p:sp>
      <p:sp>
        <p:nvSpPr>
          <p:cNvPr id="3" name="Content Placeholder 2"/>
          <p:cNvSpPr>
            <a:spLocks noGrp="1"/>
          </p:cNvSpPr>
          <p:nvPr>
            <p:ph idx="1"/>
          </p:nvPr>
        </p:nvSpPr>
        <p:spPr/>
        <p:txBody>
          <a:bodyPr/>
          <a:lstStyle/>
          <a:p>
            <a:r>
              <a:rPr lang="en-US" dirty="0" smtClean="0"/>
              <a:t>We establish a process to improve care</a:t>
            </a:r>
          </a:p>
          <a:p>
            <a:r>
              <a:rPr lang="en-US" dirty="0" smtClean="0"/>
              <a:t>We figure out improvements to the process</a:t>
            </a:r>
          </a:p>
          <a:p>
            <a:r>
              <a:rPr lang="en-US" dirty="0" smtClean="0"/>
              <a:t>We achieve our goals with implementation</a:t>
            </a:r>
          </a:p>
          <a:p>
            <a:r>
              <a:rPr lang="en-US" dirty="0" smtClean="0"/>
              <a:t>Then what? We move to another project</a:t>
            </a:r>
          </a:p>
          <a:p>
            <a:r>
              <a:rPr lang="en-US" dirty="0" smtClean="0"/>
              <a:t>How can we make sure that our gains are not lost?</a:t>
            </a:r>
            <a:endParaRPr lang="en-US" dirty="0"/>
          </a:p>
        </p:txBody>
      </p:sp>
    </p:spTree>
    <p:extLst>
      <p:ext uri="{BB962C8B-B14F-4D97-AF65-F5344CB8AC3E}">
        <p14:creationId xmlns:p14="http://schemas.microsoft.com/office/powerpoint/2010/main" val="21575972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Tale of the Peripheral Venous Catheter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Infection related to the PVC dropped and we found out that the majority of the infections are for PVCs originating from the Emergency Department</a:t>
            </a:r>
          </a:p>
          <a:p>
            <a:r>
              <a:rPr lang="en-US" dirty="0" err="1" smtClean="0">
                <a:solidFill>
                  <a:srgbClr val="0000FF"/>
                </a:solidFill>
              </a:rPr>
              <a:t>Multidepartmental</a:t>
            </a:r>
            <a:r>
              <a:rPr lang="en-US" dirty="0" smtClean="0"/>
              <a:t> effort (ED, nursing, infection prevention) to improve the PVC placement and care in the ED</a:t>
            </a:r>
          </a:p>
          <a:p>
            <a:r>
              <a:rPr lang="en-US" dirty="0" smtClean="0"/>
              <a:t>Education and feedback resulted in sustained improvements</a:t>
            </a:r>
          </a:p>
          <a:p>
            <a:r>
              <a:rPr lang="en-US" dirty="0" smtClean="0"/>
              <a:t>Collaborative led to further reduction in PVC infection in the hospital!</a:t>
            </a:r>
            <a:endParaRPr lang="en-US" dirty="0"/>
          </a:p>
        </p:txBody>
      </p:sp>
    </p:spTree>
    <p:extLst>
      <p:ext uri="{BB962C8B-B14F-4D97-AF65-F5344CB8AC3E}">
        <p14:creationId xmlns:p14="http://schemas.microsoft.com/office/powerpoint/2010/main" val="592279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226"/>
          </a:xfrm>
        </p:spPr>
        <p:txBody>
          <a:bodyPr>
            <a:normAutofit fontScale="90000"/>
          </a:bodyPr>
          <a:lstStyle/>
          <a:p>
            <a:r>
              <a:rPr lang="en-US" dirty="0" smtClean="0"/>
              <a:t>Tale of the Peripheral Venous Catheter</a:t>
            </a:r>
            <a:br>
              <a:rPr lang="en-US" dirty="0" smtClean="0"/>
            </a:br>
            <a:r>
              <a:rPr lang="en-US" sz="2200" dirty="0" smtClean="0"/>
              <a:t>(Fakih, Am J Infect Control 2013; 41(6): 531-6)</a:t>
            </a:r>
            <a:endParaRPr lang="en-US" sz="2200" dirty="0"/>
          </a:p>
        </p:txBody>
      </p:sp>
      <p:pic>
        <p:nvPicPr>
          <p:cNvPr id="6" name="Picture 5"/>
          <p:cNvPicPr>
            <a:picLocks noChangeAspect="1"/>
          </p:cNvPicPr>
          <p:nvPr/>
        </p:nvPicPr>
        <p:blipFill>
          <a:blip r:embed="rId2"/>
          <a:stretch>
            <a:fillRect/>
          </a:stretch>
        </p:blipFill>
        <p:spPr>
          <a:xfrm>
            <a:off x="457200" y="1205864"/>
            <a:ext cx="8267666" cy="5652136"/>
          </a:xfrm>
          <a:prstGeom prst="rect">
            <a:avLst/>
          </a:prstGeom>
        </p:spPr>
      </p:pic>
    </p:spTree>
    <p:extLst>
      <p:ext uri="{BB962C8B-B14F-4D97-AF65-F5344CB8AC3E}">
        <p14:creationId xmlns:p14="http://schemas.microsoft.com/office/powerpoint/2010/main" val="32016544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2. Institutionalization</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a:t>T</a:t>
            </a:r>
            <a:r>
              <a:rPr lang="en-US" dirty="0" smtClean="0"/>
              <a:t>he program becomes a part of the standard of care in the hospital (only place the catheter based on appropriate indication, comply with proper insertion and maintenance, daily evaluation for need and removal when no longer needed)</a:t>
            </a:r>
          </a:p>
          <a:p>
            <a:r>
              <a:rPr lang="en-US" dirty="0" smtClean="0"/>
              <a:t>With time, modifications of the program may occur based on new evidence</a:t>
            </a:r>
          </a:p>
          <a:p>
            <a:endParaRPr lang="en-US" dirty="0" smtClean="0"/>
          </a:p>
          <a:p>
            <a:endParaRPr lang="en-US" dirty="0"/>
          </a:p>
        </p:txBody>
      </p:sp>
    </p:spTree>
    <p:extLst>
      <p:ext uri="{BB962C8B-B14F-4D97-AF65-F5344CB8AC3E}">
        <p14:creationId xmlns:p14="http://schemas.microsoft.com/office/powerpoint/2010/main" val="40377402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Institutionalization </a:t>
            </a:r>
            <a:br>
              <a:rPr lang="en-US" dirty="0" smtClean="0">
                <a:solidFill>
                  <a:srgbClr val="000000"/>
                </a:solidFill>
              </a:rPr>
            </a:br>
            <a:r>
              <a:rPr lang="en-US" dirty="0" smtClean="0">
                <a:solidFill>
                  <a:srgbClr val="000000"/>
                </a:solidFill>
              </a:rPr>
              <a:t>(</a:t>
            </a:r>
            <a:r>
              <a:rPr lang="en-US" dirty="0" err="1" smtClean="0"/>
              <a:t>Routinization</a:t>
            </a:r>
            <a:r>
              <a:rPr lang="en-US" dirty="0" smtClean="0"/>
              <a:t> and Integration)</a:t>
            </a:r>
            <a:endParaRPr lang="en-US" dirty="0">
              <a:solidFill>
                <a:srgbClr val="000000"/>
              </a:solidFill>
            </a:endParaRPr>
          </a:p>
        </p:txBody>
      </p:sp>
      <p:sp>
        <p:nvSpPr>
          <p:cNvPr id="5" name="Content Placeholder 4"/>
          <p:cNvSpPr>
            <a:spLocks noGrp="1"/>
          </p:cNvSpPr>
          <p:nvPr>
            <p:ph idx="1"/>
          </p:nvPr>
        </p:nvSpPr>
        <p:spPr/>
        <p:txBody>
          <a:bodyPr>
            <a:normAutofit fontScale="92500"/>
          </a:bodyPr>
          <a:lstStyle/>
          <a:p>
            <a:pPr marL="342900" lvl="1" indent="-342900">
              <a:buFont typeface="Arial"/>
              <a:buChar char="•"/>
            </a:pPr>
            <a:r>
              <a:rPr lang="en-US" sz="3200" dirty="0" smtClean="0"/>
              <a:t>Alignment with the organization’s goals (e.g., promoting safety, process and outcome dashboards</a:t>
            </a:r>
          </a:p>
          <a:p>
            <a:pPr marL="342900" lvl="1" indent="-342900">
              <a:buFont typeface="Arial"/>
              <a:buChar char="•"/>
            </a:pPr>
            <a:r>
              <a:rPr lang="en-US" sz="3200" dirty="0" smtClean="0"/>
              <a:t>Policies and SOPs: update policies based on best practices, and share with healthcare workers</a:t>
            </a:r>
          </a:p>
          <a:p>
            <a:pPr marL="342900" lvl="1" indent="-342900">
              <a:buFont typeface="Arial"/>
              <a:buChar char="•"/>
            </a:pPr>
            <a:r>
              <a:rPr lang="en-US" sz="3200" dirty="0" smtClean="0"/>
              <a:t>Regular education and competencies: e.g., line and UC placement and management helps keep healthcare workers updated on the best practices</a:t>
            </a:r>
          </a:p>
          <a:p>
            <a:endParaRPr lang="en-US" dirty="0"/>
          </a:p>
        </p:txBody>
      </p:sp>
    </p:spTree>
    <p:extLst>
      <p:ext uri="{BB962C8B-B14F-4D97-AF65-F5344CB8AC3E}">
        <p14:creationId xmlns:p14="http://schemas.microsoft.com/office/powerpoint/2010/main" val="1483980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Institutionalization </a:t>
            </a:r>
            <a:br>
              <a:rPr lang="en-US" dirty="0" smtClean="0">
                <a:solidFill>
                  <a:srgbClr val="000000"/>
                </a:solidFill>
              </a:rPr>
            </a:br>
            <a:r>
              <a:rPr lang="en-US" dirty="0" smtClean="0">
                <a:solidFill>
                  <a:srgbClr val="000000"/>
                </a:solidFill>
              </a:rPr>
              <a:t>(</a:t>
            </a:r>
            <a:r>
              <a:rPr lang="en-US" dirty="0" err="1" smtClean="0"/>
              <a:t>Routinization</a:t>
            </a:r>
            <a:r>
              <a:rPr lang="en-US" dirty="0" smtClean="0"/>
              <a:t> and Integration)</a:t>
            </a:r>
            <a:endParaRPr lang="en-US" dirty="0">
              <a:solidFill>
                <a:srgbClr val="000000"/>
              </a:solidFill>
            </a:endParaRPr>
          </a:p>
        </p:txBody>
      </p:sp>
      <p:sp>
        <p:nvSpPr>
          <p:cNvPr id="5" name="Content Placeholder 4"/>
          <p:cNvSpPr>
            <a:spLocks noGrp="1"/>
          </p:cNvSpPr>
          <p:nvPr>
            <p:ph idx="1"/>
          </p:nvPr>
        </p:nvSpPr>
        <p:spPr/>
        <p:txBody>
          <a:bodyPr>
            <a:normAutofit fontScale="92500"/>
          </a:bodyPr>
          <a:lstStyle/>
          <a:p>
            <a:pPr marL="342900" lvl="1" indent="-342900">
              <a:buFont typeface="Arial"/>
              <a:buChar char="•"/>
            </a:pPr>
            <a:r>
              <a:rPr lang="en-US" sz="3200" dirty="0" smtClean="0"/>
              <a:t>Healthcare worker daily routine: incorporate it into the workflow (imagine taking vitals, do we forget?)</a:t>
            </a:r>
            <a:endParaRPr lang="en-US" sz="3200" dirty="0"/>
          </a:p>
          <a:p>
            <a:pPr marL="342900" lvl="1" indent="-342900">
              <a:buFont typeface="Arial"/>
              <a:buChar char="•"/>
            </a:pPr>
            <a:r>
              <a:rPr lang="en-US" sz="3200" dirty="0" smtClean="0"/>
              <a:t>Use of electronic medical records: incorporate into order sets, and build reminders or triggers. Needs to be operator friendly, avoid alert fatigue</a:t>
            </a:r>
          </a:p>
          <a:p>
            <a:pPr marL="342900" lvl="1" indent="-342900">
              <a:buFont typeface="Arial"/>
              <a:buChar char="•"/>
            </a:pPr>
            <a:r>
              <a:rPr lang="en-US" sz="3200" dirty="0" smtClean="0"/>
              <a:t>Identify how this work might be synergistic with other initiatives: multiple tasks may be bundled together to ensure efficiency and compliance</a:t>
            </a:r>
          </a:p>
          <a:p>
            <a:endParaRPr lang="en-US" dirty="0"/>
          </a:p>
        </p:txBody>
      </p:sp>
    </p:spTree>
    <p:extLst>
      <p:ext uri="{BB962C8B-B14F-4D97-AF65-F5344CB8AC3E}">
        <p14:creationId xmlns:p14="http://schemas.microsoft.com/office/powerpoint/2010/main" val="27965679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Building Capacity</a:t>
            </a:r>
            <a:endParaRPr lang="en-US" dirty="0"/>
          </a:p>
        </p:txBody>
      </p:sp>
      <p:sp>
        <p:nvSpPr>
          <p:cNvPr id="4" name="Content Placeholder 3"/>
          <p:cNvSpPr>
            <a:spLocks noGrp="1"/>
          </p:cNvSpPr>
          <p:nvPr>
            <p:ph idx="1"/>
          </p:nvPr>
        </p:nvSpPr>
        <p:spPr/>
        <p:txBody>
          <a:bodyPr/>
          <a:lstStyle/>
          <a:p>
            <a:r>
              <a:rPr lang="en-US" dirty="0" smtClean="0"/>
              <a:t>Continued funding (difficult to keep)</a:t>
            </a:r>
          </a:p>
          <a:p>
            <a:r>
              <a:rPr lang="en-US" dirty="0"/>
              <a:t>C</a:t>
            </a:r>
            <a:r>
              <a:rPr lang="en-US" dirty="0" smtClean="0"/>
              <a:t>ollaboration between different stakeholders in the organization (significant support)</a:t>
            </a:r>
          </a:p>
          <a:p>
            <a:r>
              <a:rPr lang="en-US" dirty="0" smtClean="0"/>
              <a:t>Workforce turnover (negative effect)</a:t>
            </a:r>
          </a:p>
        </p:txBody>
      </p:sp>
    </p:spTree>
    <p:extLst>
      <p:ext uri="{BB962C8B-B14F-4D97-AF65-F5344CB8AC3E}">
        <p14:creationId xmlns:p14="http://schemas.microsoft.com/office/powerpoint/2010/main" val="698468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Could this happen at your hospital? </a:t>
            </a:r>
            <a:r>
              <a:rPr lang="en-US" sz="3600" dirty="0" smtClean="0"/>
              <a:t>The Story of Mr. Smith (1)</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Mr. Smith is 82 year old and gets admitted because of mild congestive heart failure. In the Emergency Department, a </a:t>
            </a:r>
            <a:r>
              <a:rPr lang="en-US" dirty="0" smtClean="0">
                <a:solidFill>
                  <a:srgbClr val="0000FF"/>
                </a:solidFill>
              </a:rPr>
              <a:t>urinary catheter </a:t>
            </a:r>
            <a:r>
              <a:rPr lang="en-US" dirty="0" smtClean="0"/>
              <a:t>is placed (although he can use the urinal), and he is transferred to the floor but could not sleep. He is prescribed a </a:t>
            </a:r>
            <a:r>
              <a:rPr lang="en-US" dirty="0" smtClean="0">
                <a:solidFill>
                  <a:srgbClr val="0000FF"/>
                </a:solidFill>
              </a:rPr>
              <a:t>sleeping pill</a:t>
            </a:r>
            <a:r>
              <a:rPr lang="en-US" dirty="0" smtClean="0"/>
              <a:t>. He gets more restless, gets out of bed, trips on the catheter and </a:t>
            </a:r>
            <a:r>
              <a:rPr lang="en-US" dirty="0" smtClean="0">
                <a:solidFill>
                  <a:srgbClr val="0000FF"/>
                </a:solidFill>
              </a:rPr>
              <a:t>falls</a:t>
            </a:r>
            <a:r>
              <a:rPr lang="en-US" dirty="0" smtClean="0"/>
              <a:t>. He is found to have a </a:t>
            </a:r>
            <a:r>
              <a:rPr lang="en-US" dirty="0" smtClean="0">
                <a:solidFill>
                  <a:srgbClr val="0000FF"/>
                </a:solidFill>
              </a:rPr>
              <a:t>left hip fracture</a:t>
            </a:r>
            <a:r>
              <a:rPr lang="en-US" dirty="0" smtClean="0"/>
              <a:t>, and undergoes surgery. Post-operatively, the staff notes that his left leg is swollen and he is diagnosed with </a:t>
            </a:r>
            <a:r>
              <a:rPr lang="en-US" dirty="0" smtClean="0">
                <a:solidFill>
                  <a:srgbClr val="0000FF"/>
                </a:solidFill>
              </a:rPr>
              <a:t>deep venous thrombosis</a:t>
            </a:r>
            <a:r>
              <a:rPr lang="en-US" dirty="0" smtClean="0"/>
              <a:t>. He is started on blood thinners. </a:t>
            </a:r>
            <a:endParaRPr lang="en-US" i="1" dirty="0"/>
          </a:p>
        </p:txBody>
      </p:sp>
    </p:spTree>
    <p:extLst>
      <p:ext uri="{BB962C8B-B14F-4D97-AF65-F5344CB8AC3E}">
        <p14:creationId xmlns:p14="http://schemas.microsoft.com/office/powerpoint/2010/main" val="17027461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Could this happen at your hospital? </a:t>
            </a:r>
            <a:r>
              <a:rPr lang="en-US" sz="3600" dirty="0" smtClean="0"/>
              <a:t>The Story of Mr. Smith (2)</a:t>
            </a:r>
            <a:endParaRPr lang="en-US" sz="3600" dirty="0"/>
          </a:p>
        </p:txBody>
      </p:sp>
      <p:sp>
        <p:nvSpPr>
          <p:cNvPr id="3" name="Content Placeholder 2"/>
          <p:cNvSpPr>
            <a:spLocks noGrp="1"/>
          </p:cNvSpPr>
          <p:nvPr>
            <p:ph idx="1"/>
          </p:nvPr>
        </p:nvSpPr>
        <p:spPr/>
        <p:txBody>
          <a:bodyPr>
            <a:noAutofit/>
          </a:bodyPr>
          <a:lstStyle/>
          <a:p>
            <a:pPr>
              <a:lnSpc>
                <a:spcPct val="90000"/>
              </a:lnSpc>
            </a:pPr>
            <a:r>
              <a:rPr lang="en-US" sz="2700" dirty="0" smtClean="0"/>
              <a:t>Because of his immobility, he develops a </a:t>
            </a:r>
            <a:r>
              <a:rPr lang="en-US" sz="2700" dirty="0" smtClean="0">
                <a:solidFill>
                  <a:srgbClr val="0000FF"/>
                </a:solidFill>
              </a:rPr>
              <a:t>pressure ulcer </a:t>
            </a:r>
            <a:r>
              <a:rPr lang="en-US" sz="2700" dirty="0" smtClean="0"/>
              <a:t>on his sacrum. His physician removes the catheter, but now he is having </a:t>
            </a:r>
            <a:r>
              <a:rPr lang="en-US" sz="2700" dirty="0" smtClean="0">
                <a:solidFill>
                  <a:srgbClr val="0000FF"/>
                </a:solidFill>
              </a:rPr>
              <a:t>urinary retention </a:t>
            </a:r>
            <a:r>
              <a:rPr lang="en-US" sz="2700" dirty="0" smtClean="0"/>
              <a:t>related to pain medications. The urinary catheter is placed again. The procedure results in </a:t>
            </a:r>
            <a:r>
              <a:rPr lang="en-US" sz="2700" dirty="0" smtClean="0">
                <a:solidFill>
                  <a:srgbClr val="0000FF"/>
                </a:solidFill>
              </a:rPr>
              <a:t>hematuria</a:t>
            </a:r>
            <a:r>
              <a:rPr lang="en-US" sz="2700" dirty="0" smtClean="0"/>
              <a:t> with the difficulty in insertion and being on blood thinners. Few days later, he develops fever and his blood pressure drops. Blood cultures and urine cultures grow </a:t>
            </a:r>
            <a:r>
              <a:rPr lang="en-US" sz="2700" i="1" dirty="0" smtClean="0"/>
              <a:t>Escherichia coli</a:t>
            </a:r>
            <a:r>
              <a:rPr lang="en-US" sz="2700" dirty="0" smtClean="0"/>
              <a:t> and he is diagnosed with </a:t>
            </a:r>
            <a:r>
              <a:rPr lang="en-US" sz="2700" dirty="0" smtClean="0">
                <a:solidFill>
                  <a:srgbClr val="0000FF"/>
                </a:solidFill>
              </a:rPr>
              <a:t>CAUTI</a:t>
            </a:r>
            <a:r>
              <a:rPr lang="en-US" sz="2700" dirty="0" smtClean="0"/>
              <a:t> and septicemia. After 6 weeks in the hospital and many complications, Mr. Smith is no longer the same.</a:t>
            </a:r>
            <a:endParaRPr lang="en-US" sz="2700" i="1" dirty="0"/>
          </a:p>
        </p:txBody>
      </p:sp>
    </p:spTree>
    <p:extLst>
      <p:ext uri="{BB962C8B-B14F-4D97-AF65-F5344CB8AC3E}">
        <p14:creationId xmlns:p14="http://schemas.microsoft.com/office/powerpoint/2010/main" val="31563737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22400" y="127000"/>
          <a:ext cx="7490143" cy="55297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228600" y="4432059"/>
            <a:ext cx="1670327" cy="1257916"/>
            <a:chOff x="960396" y="3138011"/>
            <a:chExt cx="1920051" cy="1344056"/>
          </a:xfrm>
          <a:solidFill>
            <a:srgbClr val="FFFF00"/>
          </a:solidFill>
        </p:grpSpPr>
        <p:sp>
          <p:nvSpPr>
            <p:cNvPr id="9" name="Oval 8"/>
            <p:cNvSpPr/>
            <p:nvPr/>
          </p:nvSpPr>
          <p:spPr>
            <a:xfrm>
              <a:off x="960396" y="3138011"/>
              <a:ext cx="1920051" cy="1344056"/>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0" name="Oval 4"/>
            <p:cNvSpPr/>
            <p:nvPr/>
          </p:nvSpPr>
          <p:spPr>
            <a:xfrm>
              <a:off x="1241581" y="3334843"/>
              <a:ext cx="1357681" cy="950392"/>
            </a:xfrm>
            <a:prstGeom prst="rect">
              <a:avLst/>
            </a:prstGeom>
            <a:grpFill/>
          </p:spPr>
          <p:style>
            <a:lnRef idx="0">
              <a:scrgbClr r="0" g="0" b="0"/>
            </a:lnRef>
            <a:fillRef idx="0">
              <a:scrgbClr r="0" g="0" b="0"/>
            </a:fillRef>
            <a:effectRef idx="0">
              <a:scrgbClr r="0" g="0" b="0"/>
            </a:effectRef>
            <a:fontRef idx="minor">
              <a:schemeClr val="lt1"/>
            </a:fontRef>
          </p:style>
          <p:txBody>
            <a:bodyPr lIns="30480" tIns="30480" rIns="30480" bIns="30480" spcCol="1270" anchor="ctr"/>
            <a:lstStyle/>
            <a:p>
              <a:pPr algn="ctr" defTabSz="1066800" fontAlgn="auto">
                <a:lnSpc>
                  <a:spcPct val="90000"/>
                </a:lnSpc>
                <a:spcAft>
                  <a:spcPct val="35000"/>
                </a:spcAft>
                <a:defRPr/>
              </a:pPr>
              <a:r>
                <a:rPr lang="en-US" sz="2800" dirty="0">
                  <a:solidFill>
                    <a:srgbClr val="000000"/>
                  </a:solidFill>
                  <a:latin typeface="Calibri"/>
                  <a:cs typeface="Calibri"/>
                </a:rPr>
                <a:t>Falls</a:t>
              </a:r>
            </a:p>
          </p:txBody>
        </p:sp>
      </p:grpSp>
      <p:sp>
        <p:nvSpPr>
          <p:cNvPr id="24579" name="TextBox 2"/>
          <p:cNvSpPr txBox="1">
            <a:spLocks noChangeArrowheads="1"/>
          </p:cNvSpPr>
          <p:nvPr/>
        </p:nvSpPr>
        <p:spPr bwMode="auto">
          <a:xfrm>
            <a:off x="228600" y="152400"/>
            <a:ext cx="1828800" cy="830263"/>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a:t>Partnership for patients</a:t>
            </a:r>
          </a:p>
        </p:txBody>
      </p:sp>
      <p:cxnSp>
        <p:nvCxnSpPr>
          <p:cNvPr id="6" name="Straight Arrow Connector 5"/>
          <p:cNvCxnSpPr/>
          <p:nvPr/>
        </p:nvCxnSpPr>
        <p:spPr>
          <a:xfrm flipH="1" flipV="1">
            <a:off x="1828800" y="3606800"/>
            <a:ext cx="533400" cy="2286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Oval 11"/>
          <p:cNvSpPr/>
          <p:nvPr/>
        </p:nvSpPr>
        <p:spPr>
          <a:xfrm>
            <a:off x="152400" y="2590800"/>
            <a:ext cx="1844675" cy="1257300"/>
          </a:xfrm>
          <a:prstGeom prst="ellipse">
            <a:avLst/>
          </a:prstGeom>
          <a:solidFill>
            <a:srgbClr val="FFFF00"/>
          </a:solid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cxnSp>
        <p:nvCxnSpPr>
          <p:cNvPr id="14" name="Straight Arrow Connector 13"/>
          <p:cNvCxnSpPr/>
          <p:nvPr/>
        </p:nvCxnSpPr>
        <p:spPr>
          <a:xfrm flipH="1">
            <a:off x="1905000" y="4343400"/>
            <a:ext cx="609600" cy="4572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5" name="Group 14"/>
          <p:cNvGrpSpPr/>
          <p:nvPr/>
        </p:nvGrpSpPr>
        <p:grpSpPr>
          <a:xfrm>
            <a:off x="7010400" y="4648200"/>
            <a:ext cx="1670327" cy="1257916"/>
            <a:chOff x="8580931" y="3206117"/>
            <a:chExt cx="1920051" cy="1344056"/>
          </a:xfrm>
          <a:solidFill>
            <a:srgbClr val="FFFF00"/>
          </a:solidFill>
        </p:grpSpPr>
        <p:sp>
          <p:nvSpPr>
            <p:cNvPr id="16" name="Oval 15"/>
            <p:cNvSpPr/>
            <p:nvPr/>
          </p:nvSpPr>
          <p:spPr>
            <a:xfrm>
              <a:off x="8580931" y="3206117"/>
              <a:ext cx="1920051" cy="1344056"/>
            </a:xfrm>
            <a:prstGeom prst="ellipse">
              <a:avLst/>
            </a:prstGeom>
            <a:grpFill/>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7" name="Oval 4"/>
            <p:cNvSpPr/>
            <p:nvPr/>
          </p:nvSpPr>
          <p:spPr>
            <a:xfrm>
              <a:off x="8931300" y="3450371"/>
              <a:ext cx="1357680" cy="950392"/>
            </a:xfrm>
            <a:prstGeom prst="rect">
              <a:avLst/>
            </a:prstGeom>
            <a:grpFill/>
          </p:spPr>
          <p:style>
            <a:lnRef idx="0">
              <a:scrgbClr r="0" g="0" b="0"/>
            </a:lnRef>
            <a:fillRef idx="0">
              <a:scrgbClr r="0" g="0" b="0"/>
            </a:fillRef>
            <a:effectRef idx="0">
              <a:scrgbClr r="0" g="0" b="0"/>
            </a:effectRef>
            <a:fontRef idx="minor">
              <a:schemeClr val="lt1"/>
            </a:fontRef>
          </p:style>
          <p:txBody>
            <a:bodyPr lIns="30480" tIns="30480" rIns="30480" bIns="30480" spcCol="1270" anchor="ctr"/>
            <a:lstStyle/>
            <a:p>
              <a:pPr algn="ctr" defTabSz="1066800" fontAlgn="auto">
                <a:lnSpc>
                  <a:spcPct val="90000"/>
                </a:lnSpc>
                <a:spcAft>
                  <a:spcPct val="35000"/>
                </a:spcAft>
                <a:defRPr/>
              </a:pPr>
              <a:r>
                <a:rPr lang="en-US" sz="2400" dirty="0">
                  <a:solidFill>
                    <a:srgbClr val="000000"/>
                  </a:solidFill>
                  <a:latin typeface="Calibri"/>
                  <a:cs typeface="Calibri"/>
                </a:rPr>
                <a:t>Adverse drug events</a:t>
              </a:r>
            </a:p>
          </p:txBody>
        </p:sp>
      </p:grpSp>
      <p:cxnSp>
        <p:nvCxnSpPr>
          <p:cNvPr id="7" name="Curved Connector 6"/>
          <p:cNvCxnSpPr/>
          <p:nvPr/>
        </p:nvCxnSpPr>
        <p:spPr>
          <a:xfrm rot="16200000" flipV="1">
            <a:off x="6472238" y="2776537"/>
            <a:ext cx="1936750" cy="2111375"/>
          </a:xfrm>
          <a:prstGeom prst="curved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4585" name="TextBox 1"/>
          <p:cNvSpPr txBox="1">
            <a:spLocks noChangeArrowheads="1"/>
          </p:cNvSpPr>
          <p:nvPr/>
        </p:nvSpPr>
        <p:spPr bwMode="auto">
          <a:xfrm>
            <a:off x="1284288" y="5992813"/>
            <a:ext cx="61658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dirty="0"/>
              <a:t>Different harms are connected: </a:t>
            </a:r>
            <a:r>
              <a:rPr lang="en-US" dirty="0" smtClean="0"/>
              <a:t>Multiple </a:t>
            </a:r>
            <a:r>
              <a:rPr lang="en-US" dirty="0"/>
              <a:t>s</a:t>
            </a:r>
            <a:r>
              <a:rPr lang="en-US" dirty="0" smtClean="0"/>
              <a:t>takeholders need to work together</a:t>
            </a:r>
            <a:endParaRPr lang="en-US" dirty="0"/>
          </a:p>
        </p:txBody>
      </p:sp>
      <p:sp>
        <p:nvSpPr>
          <p:cNvPr id="24586" name="TextBox 4"/>
          <p:cNvSpPr txBox="1">
            <a:spLocks noChangeArrowheads="1"/>
          </p:cNvSpPr>
          <p:nvPr/>
        </p:nvSpPr>
        <p:spPr bwMode="auto">
          <a:xfrm>
            <a:off x="366713" y="2725738"/>
            <a:ext cx="15382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n-US" sz="2000"/>
              <a:t>Venous thrombo-embolism</a:t>
            </a:r>
          </a:p>
        </p:txBody>
      </p:sp>
    </p:spTree>
    <p:extLst>
      <p:ext uri="{BB962C8B-B14F-4D97-AF65-F5344CB8AC3E}">
        <p14:creationId xmlns:p14="http://schemas.microsoft.com/office/powerpoint/2010/main" val="2473610706"/>
      </p:ext>
    </p:extLst>
  </p:cSld>
  <p:clrMapOvr>
    <a:masterClrMapping/>
  </p:clrMapOvr>
  <p:transition advClick="0" advTm="10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The Champions (Physicians/Nurses)</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Identified during program implementation</a:t>
            </a:r>
          </a:p>
          <a:p>
            <a:r>
              <a:rPr lang="en-US" dirty="0" smtClean="0"/>
              <a:t>Keep the effort as a priority during sustainability</a:t>
            </a:r>
          </a:p>
          <a:p>
            <a:r>
              <a:rPr lang="en-US" dirty="0" smtClean="0"/>
              <a:t>Provide expertise in the topic</a:t>
            </a:r>
          </a:p>
          <a:p>
            <a:r>
              <a:rPr lang="en-US" dirty="0" smtClean="0"/>
              <a:t>Liaison with peers to promote best practice</a:t>
            </a:r>
          </a:p>
          <a:p>
            <a:endParaRPr lang="en-US" dirty="0"/>
          </a:p>
        </p:txBody>
      </p:sp>
    </p:spTree>
    <p:extLst>
      <p:ext uri="{BB962C8B-B14F-4D97-AF65-F5344CB8AC3E}">
        <p14:creationId xmlns:p14="http://schemas.microsoft.com/office/powerpoint/2010/main" val="16491693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Sustainability?</a:t>
            </a:r>
            <a:br>
              <a:rPr lang="en-US" dirty="0" smtClean="0"/>
            </a:br>
            <a:r>
              <a:rPr lang="en-US" sz="2000" dirty="0" smtClean="0"/>
              <a:t>(</a:t>
            </a:r>
            <a:r>
              <a:rPr lang="en-US" sz="2000" dirty="0" err="1" smtClean="0"/>
              <a:t>Shediac-Rizkallah</a:t>
            </a:r>
            <a:r>
              <a:rPr lang="en-US" sz="2000" dirty="0" smtClean="0"/>
              <a:t>, Health </a:t>
            </a:r>
            <a:r>
              <a:rPr lang="en-US" sz="2000" dirty="0" err="1" smtClean="0"/>
              <a:t>Educ</a:t>
            </a:r>
            <a:r>
              <a:rPr lang="en-US" sz="2000" dirty="0" smtClean="0"/>
              <a:t> Res 1998; 13: 87-108)</a:t>
            </a:r>
            <a:endParaRPr lang="en-US" sz="2000" dirty="0"/>
          </a:p>
        </p:txBody>
      </p:sp>
      <p:sp>
        <p:nvSpPr>
          <p:cNvPr id="3" name="Content Placeholder 2"/>
          <p:cNvSpPr>
            <a:spLocks noGrp="1"/>
          </p:cNvSpPr>
          <p:nvPr>
            <p:ph idx="1"/>
          </p:nvPr>
        </p:nvSpPr>
        <p:spPr/>
        <p:txBody>
          <a:bodyPr>
            <a:normAutofit/>
          </a:bodyPr>
          <a:lstStyle/>
          <a:p>
            <a:r>
              <a:rPr lang="en-US" dirty="0" smtClean="0"/>
              <a:t>Desired health benefits are maintained or improved</a:t>
            </a:r>
          </a:p>
          <a:p>
            <a:r>
              <a:rPr lang="en-US" dirty="0" smtClean="0"/>
              <a:t>The innovation loses its separate identity and becomes part of regular activities (institutionalization)</a:t>
            </a:r>
          </a:p>
          <a:p>
            <a:r>
              <a:rPr lang="en-US" dirty="0" smtClean="0"/>
              <a:t>Hospital staff provide ongoing support and expertise (building capacity)</a:t>
            </a:r>
          </a:p>
          <a:p>
            <a:endParaRPr lang="en-US" dirty="0"/>
          </a:p>
        </p:txBody>
      </p:sp>
    </p:spTree>
    <p:extLst>
      <p:ext uri="{BB962C8B-B14F-4D97-AF65-F5344CB8AC3E}">
        <p14:creationId xmlns:p14="http://schemas.microsoft.com/office/powerpoint/2010/main" val="333041144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 </a:t>
            </a:r>
            <a:br>
              <a:rPr lang="en-US" dirty="0" smtClean="0"/>
            </a:br>
            <a:r>
              <a:rPr lang="en-US" dirty="0" smtClean="0"/>
              <a:t>(Internal </a:t>
            </a:r>
            <a:r>
              <a:rPr lang="en-US" dirty="0"/>
              <a:t>and </a:t>
            </a:r>
            <a:r>
              <a:rPr lang="en-US" dirty="0" smtClean="0"/>
              <a:t>External Environment)</a:t>
            </a:r>
            <a:endParaRPr lang="en-US"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Internal environment: organization geared towards quality and safety, leaders adopting best practices, employee satisfaction and morale</a:t>
            </a:r>
          </a:p>
          <a:p>
            <a:r>
              <a:rPr lang="en-US" dirty="0" smtClean="0"/>
              <a:t>External environment: </a:t>
            </a:r>
          </a:p>
          <a:p>
            <a:pPr marL="514350" indent="-514350">
              <a:buFont typeface="+mj-lt"/>
              <a:buAutoNum type="arabicPeriod"/>
            </a:pPr>
            <a:r>
              <a:rPr lang="en-US" dirty="0" smtClean="0"/>
              <a:t>Public reporting and value based purchasing</a:t>
            </a:r>
          </a:p>
          <a:p>
            <a:pPr marL="514350" indent="-514350">
              <a:buFont typeface="+mj-lt"/>
              <a:buAutoNum type="arabicPeriod"/>
            </a:pPr>
            <a:r>
              <a:rPr lang="en-US" dirty="0"/>
              <a:t>National </a:t>
            </a:r>
            <a:r>
              <a:rPr lang="en-US" dirty="0" smtClean="0"/>
              <a:t>efforts: “Partnership for Patients”,  SCIP</a:t>
            </a:r>
          </a:p>
          <a:p>
            <a:pPr marL="514350" indent="-514350">
              <a:buFont typeface="+mj-lt"/>
              <a:buAutoNum type="arabicPeriod"/>
            </a:pPr>
            <a:r>
              <a:rPr lang="en-US" dirty="0" smtClean="0"/>
              <a:t>Incentives of 3</a:t>
            </a:r>
            <a:r>
              <a:rPr lang="en-US" baseline="30000" dirty="0" smtClean="0"/>
              <a:t>rd</a:t>
            </a:r>
            <a:r>
              <a:rPr lang="en-US" dirty="0" smtClean="0"/>
              <a:t> party payers</a:t>
            </a:r>
          </a:p>
          <a:p>
            <a:pPr marL="514350" indent="-514350">
              <a:buFont typeface="+mj-lt"/>
              <a:buAutoNum type="arabicPeriod"/>
            </a:pPr>
            <a:r>
              <a:rPr lang="en-US" dirty="0" smtClean="0"/>
              <a:t>State efforts</a:t>
            </a:r>
          </a:p>
          <a:p>
            <a:endParaRPr lang="en-US" dirty="0"/>
          </a:p>
        </p:txBody>
      </p:sp>
    </p:spTree>
    <p:extLst>
      <p:ext uri="{BB962C8B-B14F-4D97-AF65-F5344CB8AC3E}">
        <p14:creationId xmlns:p14="http://schemas.microsoft.com/office/powerpoint/2010/main" val="41859237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Example of Successful Sustainability: SJHMC</a:t>
            </a:r>
            <a:endParaRPr lang="en-US" dirty="0">
              <a:solidFill>
                <a:srgbClr val="000000"/>
              </a:solidFill>
            </a:endParaRPr>
          </a:p>
        </p:txBody>
      </p:sp>
      <p:sp>
        <p:nvSpPr>
          <p:cNvPr id="3" name="Content Placeholder 2"/>
          <p:cNvSpPr>
            <a:spLocks noGrp="1"/>
          </p:cNvSpPr>
          <p:nvPr>
            <p:ph idx="1"/>
          </p:nvPr>
        </p:nvSpPr>
        <p:spPr/>
        <p:txBody>
          <a:bodyPr>
            <a:normAutofit fontScale="92500" lnSpcReduction="20000"/>
          </a:bodyPr>
          <a:lstStyle/>
          <a:p>
            <a:r>
              <a:rPr lang="en-US" dirty="0"/>
              <a:t>P</a:t>
            </a:r>
            <a:r>
              <a:rPr lang="en-US" dirty="0" smtClean="0"/>
              <a:t>ilot for nurse driven multidisciplinary rounds to assess urinary catheter need</a:t>
            </a:r>
          </a:p>
          <a:p>
            <a:pPr marL="514350" indent="-514350">
              <a:buFont typeface="+mj-lt"/>
              <a:buAutoNum type="arabicPeriod"/>
            </a:pPr>
            <a:r>
              <a:rPr lang="en-US" dirty="0" smtClean="0"/>
              <a:t>Educated nurses on risks of the catheter and appropriate indications</a:t>
            </a:r>
          </a:p>
          <a:p>
            <a:pPr marL="514350" indent="-514350">
              <a:buFont typeface="+mj-lt"/>
              <a:buAutoNum type="arabicPeriod"/>
            </a:pPr>
            <a:r>
              <a:rPr lang="en-US" dirty="0" smtClean="0"/>
              <a:t>Updated hospital policies for urinary catheter placement and maintenance</a:t>
            </a:r>
          </a:p>
          <a:p>
            <a:pPr marL="514350" indent="-514350">
              <a:buFont typeface="+mj-lt"/>
              <a:buAutoNum type="arabicPeriod"/>
            </a:pPr>
            <a:r>
              <a:rPr lang="en-US" dirty="0" smtClean="0"/>
              <a:t>Involved all stakeholders: nurses, physicians, midlevel providers, ancillary services</a:t>
            </a:r>
          </a:p>
          <a:p>
            <a:pPr marL="514350" indent="-514350">
              <a:buFont typeface="+mj-lt"/>
              <a:buAutoNum type="arabicPeriod"/>
            </a:pPr>
            <a:r>
              <a:rPr lang="en-US" dirty="0" smtClean="0"/>
              <a:t>Involved multiple departments: non-ICU, ED, and ICU</a:t>
            </a:r>
          </a:p>
          <a:p>
            <a:pPr marL="514350" indent="-514350">
              <a:buFont typeface="+mj-lt"/>
              <a:buAutoNum type="arabicPeriod"/>
            </a:pPr>
            <a:endParaRPr lang="en-US" dirty="0" smtClean="0"/>
          </a:p>
        </p:txBody>
      </p:sp>
    </p:spTree>
    <p:extLst>
      <p:ext uri="{BB962C8B-B14F-4D97-AF65-F5344CB8AC3E}">
        <p14:creationId xmlns:p14="http://schemas.microsoft.com/office/powerpoint/2010/main" val="2679515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Example of Successful Sustainability: SJHMC</a:t>
            </a:r>
            <a:endParaRPr lang="en-US" dirty="0">
              <a:solidFill>
                <a:srgbClr val="000000"/>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dirty="0" smtClean="0"/>
              <a:t>Incorporated daily assessment of the urinary catheter as part of the nurses daily work. </a:t>
            </a:r>
          </a:p>
          <a:p>
            <a:pPr marL="514350" indent="-514350">
              <a:buFont typeface="+mj-lt"/>
              <a:buAutoNum type="arabicPeriod" startAt="5"/>
            </a:pPr>
            <a:r>
              <a:rPr lang="en-US" dirty="0" smtClean="0"/>
              <a:t>Operationalized the evaluation of need by having twice weekly urinary catheter use fed back from non-ICU to Infection Prevention</a:t>
            </a:r>
          </a:p>
          <a:p>
            <a:pPr marL="514350" indent="-514350">
              <a:buFont typeface="+mj-lt"/>
              <a:buAutoNum type="arabicPeriod" startAt="5"/>
            </a:pPr>
            <a:r>
              <a:rPr lang="en-US" dirty="0" smtClean="0"/>
              <a:t>Linked the work to safety efforts: SCIP, pressure ulcers, and immobility/ falls.</a:t>
            </a:r>
          </a:p>
          <a:p>
            <a:pPr marL="514350" indent="-514350">
              <a:buFont typeface="+mj-lt"/>
              <a:buAutoNum type="arabicPeriod" startAt="5"/>
            </a:pPr>
            <a:endParaRPr lang="en-US" dirty="0" smtClean="0"/>
          </a:p>
        </p:txBody>
      </p:sp>
    </p:spTree>
    <p:extLst>
      <p:ext uri="{BB962C8B-B14F-4D97-AF65-F5344CB8AC3E}">
        <p14:creationId xmlns:p14="http://schemas.microsoft.com/office/powerpoint/2010/main" val="19573176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1"/>
          <p:cNvSpPr>
            <a:spLocks noGrp="1"/>
          </p:cNvSpPr>
          <p:nvPr>
            <p:ph type="title"/>
          </p:nvPr>
        </p:nvSpPr>
        <p:spPr>
          <a:xfrm>
            <a:off x="457200" y="152400"/>
            <a:ext cx="8229600" cy="1143000"/>
          </a:xfrm>
        </p:spPr>
        <p:txBody>
          <a:bodyPr>
            <a:normAutofit/>
          </a:bodyPr>
          <a:lstStyle/>
          <a:p>
            <a:r>
              <a:rPr lang="en-US" dirty="0" smtClean="0">
                <a:solidFill>
                  <a:srgbClr val="000000"/>
                </a:solidFill>
              </a:rPr>
              <a:t>Does the Effect Persist?</a:t>
            </a:r>
            <a:br>
              <a:rPr lang="en-US" dirty="0" smtClean="0">
                <a:solidFill>
                  <a:srgbClr val="000000"/>
                </a:solidFill>
              </a:rPr>
            </a:br>
            <a:r>
              <a:rPr lang="en-US" sz="2200" dirty="0" smtClean="0">
                <a:solidFill>
                  <a:srgbClr val="000000"/>
                </a:solidFill>
              </a:rPr>
              <a:t>(Fakih, Am J Infect Control</a:t>
            </a:r>
            <a:r>
              <a:rPr lang="en-US" sz="2200" dirty="0">
                <a:solidFill>
                  <a:srgbClr val="000000"/>
                </a:solidFill>
              </a:rPr>
              <a:t> </a:t>
            </a:r>
            <a:r>
              <a:rPr lang="en-US" sz="2200" dirty="0" smtClean="0">
                <a:solidFill>
                  <a:srgbClr val="000000"/>
                </a:solidFill>
              </a:rPr>
              <a:t>2013; 41:236-239)</a:t>
            </a:r>
          </a:p>
        </p:txBody>
      </p:sp>
      <p:sp>
        <p:nvSpPr>
          <p:cNvPr id="7" name="Down Arrow 6"/>
          <p:cNvSpPr/>
          <p:nvPr/>
        </p:nvSpPr>
        <p:spPr>
          <a:xfrm>
            <a:off x="2667000" y="2133600"/>
            <a:ext cx="3048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Calibri" pitchFamily="34" charset="0"/>
              <a:cs typeface="Arial" charset="0"/>
            </a:endParaRPr>
          </a:p>
        </p:txBody>
      </p:sp>
      <p:sp>
        <p:nvSpPr>
          <p:cNvPr id="8" name="Down Arrow 7"/>
          <p:cNvSpPr/>
          <p:nvPr/>
        </p:nvSpPr>
        <p:spPr>
          <a:xfrm flipH="1">
            <a:off x="3886200" y="2971800"/>
            <a:ext cx="228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latin typeface="Calibri" pitchFamily="34" charset="0"/>
              <a:cs typeface="Arial" charset="0"/>
            </a:endParaRPr>
          </a:p>
        </p:txBody>
      </p:sp>
      <p:sp>
        <p:nvSpPr>
          <p:cNvPr id="104457" name="TextBox 9"/>
          <p:cNvSpPr txBox="1">
            <a:spLocks noChangeArrowheads="1"/>
          </p:cNvSpPr>
          <p:nvPr/>
        </p:nvSpPr>
        <p:spPr bwMode="auto">
          <a:xfrm>
            <a:off x="4191000" y="6248400"/>
            <a:ext cx="1562100" cy="304800"/>
          </a:xfrm>
          <a:prstGeom prst="rect">
            <a:avLst/>
          </a:prstGeom>
          <a:noFill/>
          <a:ln w="9525">
            <a:noFill/>
            <a:miter lim="800000"/>
            <a:headEnd/>
            <a:tailEnd/>
          </a:ln>
        </p:spPr>
        <p:txBody>
          <a:bodyPr wrap="none">
            <a:spAutoFit/>
          </a:bodyPr>
          <a:lstStyle/>
          <a:p>
            <a:r>
              <a:rPr lang="en-US" sz="1400"/>
              <a:t>SJHMC, Detroit, MI</a:t>
            </a:r>
          </a:p>
        </p:txBody>
      </p:sp>
      <p:grpSp>
        <p:nvGrpSpPr>
          <p:cNvPr id="2" name="Group 1"/>
          <p:cNvGrpSpPr/>
          <p:nvPr/>
        </p:nvGrpSpPr>
        <p:grpSpPr>
          <a:xfrm>
            <a:off x="228600" y="1163440"/>
            <a:ext cx="8686800" cy="5161160"/>
            <a:chOff x="228600" y="1163440"/>
            <a:chExt cx="8686800" cy="5161160"/>
          </a:xfrm>
        </p:grpSpPr>
        <p:sp>
          <p:nvSpPr>
            <p:cNvPr id="9" name="Oval 8"/>
            <p:cNvSpPr/>
            <p:nvPr/>
          </p:nvSpPr>
          <p:spPr>
            <a:xfrm>
              <a:off x="381000" y="1163440"/>
              <a:ext cx="2590800" cy="12954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Calibri" pitchFamily="34" charset="0"/>
                  <a:cs typeface="Arial" charset="0"/>
                </a:rPr>
                <a:t>Nurse-driven removal of unnecessary catheters</a:t>
              </a:r>
            </a:p>
          </p:txBody>
        </p:sp>
        <p:sp>
          <p:nvSpPr>
            <p:cNvPr id="11" name="Oval 10"/>
            <p:cNvSpPr/>
            <p:nvPr/>
          </p:nvSpPr>
          <p:spPr>
            <a:xfrm>
              <a:off x="2971800" y="1524000"/>
              <a:ext cx="2743200" cy="14478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Calibri" pitchFamily="34" charset="0"/>
                </a:rPr>
                <a:t>Establishing institutional guidelines for the ED and education</a:t>
              </a:r>
            </a:p>
          </p:txBody>
        </p:sp>
        <p:sp>
          <p:nvSpPr>
            <p:cNvPr id="12" name="Oval 11"/>
            <p:cNvSpPr/>
            <p:nvPr/>
          </p:nvSpPr>
          <p:spPr>
            <a:xfrm>
              <a:off x="5562600" y="1371600"/>
              <a:ext cx="3352800" cy="2895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Calibri" pitchFamily="34" charset="0"/>
                </a:rPr>
                <a:t>Incorporating the evaluation of catheter need during nursing rounds, and collecting urinary catheter prevalence twice weekly since 2007</a:t>
              </a:r>
            </a:p>
          </p:txBody>
        </p:sp>
        <p:sp>
          <p:nvSpPr>
            <p:cNvPr id="104456" name="TextBox 12" descr="This graph depicts the urinary catheter prevalence decreashing starting at the year 2006 through 2011. The main components which are driving the prevelance downwards include: 1) Nurse-driven removal of unnecessary catheters 2) Establishing institutional guideline for the ED and education 3) Incorporating the evaluation of catherter need during nursing rounds, and collecting urinary catheter prevalence twice weekly since 2007.&#10;&#10;Reference includes: Fakih, Am J Infect Control, September 2012" title="Does the Effect Persist?"/>
            <p:cNvSpPr txBox="1">
              <a:spLocks noChangeArrowheads="1"/>
            </p:cNvSpPr>
            <p:nvPr/>
          </p:nvSpPr>
          <p:spPr bwMode="auto">
            <a:xfrm>
              <a:off x="228600" y="2819400"/>
              <a:ext cx="1219200" cy="1190625"/>
            </a:xfrm>
            <a:prstGeom prst="rect">
              <a:avLst/>
            </a:prstGeom>
            <a:noFill/>
            <a:ln w="9525">
              <a:noFill/>
              <a:miter lim="800000"/>
              <a:headEnd/>
              <a:tailEnd/>
            </a:ln>
          </p:spPr>
          <p:txBody>
            <a:bodyPr>
              <a:spAutoFit/>
            </a:bodyPr>
            <a:lstStyle/>
            <a:p>
              <a:pPr algn="ctr"/>
              <a:r>
                <a:rPr lang="en-US" dirty="0"/>
                <a:t>Urinary Catheter Prevalence (%)</a:t>
              </a:r>
            </a:p>
          </p:txBody>
        </p:sp>
        <p:graphicFrame>
          <p:nvGraphicFramePr>
            <p:cNvPr id="13" name="Chart 12" descr="The graph shows the urinary catheter prevalence decreasing over the years when the following events took place: 1) Nurse-driven removal of unnecessary catheters 2) Establishing institutional guidelines for the ED and education 3) Incorporating evaluation of catheter needed during nursing rounds, and collecting urinary catheter prevalence twice weekly since 2007." title="Does the Effest Persist"/>
            <p:cNvGraphicFramePr>
              <a:graphicFrameLocks/>
            </p:cNvGraphicFramePr>
            <p:nvPr>
              <p:extLst>
                <p:ext uri="{D42A27DB-BD31-4B8C-83A1-F6EECF244321}">
                  <p14:modId xmlns:p14="http://schemas.microsoft.com/office/powerpoint/2010/main" val="1078809965"/>
                </p:ext>
              </p:extLst>
            </p:nvPr>
          </p:nvGraphicFramePr>
          <p:xfrm>
            <a:off x="1295400" y="2362200"/>
            <a:ext cx="7086600" cy="3962400"/>
          </p:xfrm>
          <a:graphic>
            <a:graphicData uri="http://schemas.openxmlformats.org/drawingml/2006/chart">
              <c:chart xmlns:c="http://schemas.openxmlformats.org/drawingml/2006/chart" xmlns:r="http://schemas.openxmlformats.org/officeDocument/2006/relationships" r:id="rId3"/>
            </a:graphicData>
          </a:graphic>
        </p:graphicFrame>
      </p:grpSp>
    </p:spTree>
    <p:extLst>
      <p:ext uri="{BB962C8B-B14F-4D97-AF65-F5344CB8AC3E}">
        <p14:creationId xmlns:p14="http://schemas.microsoft.com/office/powerpoint/2010/main" val="41427548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900" dirty="0" smtClean="0">
                <a:solidFill>
                  <a:srgbClr val="000000"/>
                </a:solidFill>
              </a:rPr>
              <a:t>How </a:t>
            </a:r>
            <a:r>
              <a:rPr lang="en-US" sz="3900" dirty="0">
                <a:solidFill>
                  <a:srgbClr val="000000"/>
                </a:solidFill>
              </a:rPr>
              <a:t>D</a:t>
            </a:r>
            <a:r>
              <a:rPr lang="en-US" sz="3900" dirty="0" smtClean="0">
                <a:solidFill>
                  <a:srgbClr val="000000"/>
                </a:solidFill>
              </a:rPr>
              <a:t>o We Sustain Safety Efforts?</a:t>
            </a:r>
            <a:endParaRPr lang="en-US" sz="3900" dirty="0">
              <a:solidFill>
                <a:srgbClr val="000000"/>
              </a:solidFill>
            </a:endParaRPr>
          </a:p>
        </p:txBody>
      </p:sp>
      <p:sp>
        <p:nvSpPr>
          <p:cNvPr id="3" name="Content Placeholder 2"/>
          <p:cNvSpPr>
            <a:spLocks noGrp="1"/>
          </p:cNvSpPr>
          <p:nvPr>
            <p:ph idx="1"/>
          </p:nvPr>
        </p:nvSpPr>
        <p:spPr/>
        <p:txBody>
          <a:bodyPr>
            <a:normAutofit fontScale="92500" lnSpcReduction="10000"/>
          </a:bodyPr>
          <a:lstStyle/>
          <a:p>
            <a:r>
              <a:rPr lang="en-US" dirty="0" smtClean="0"/>
              <a:t>By demonstrating continuing effectiveness of program and identifying other opportunities for additional improvement</a:t>
            </a:r>
          </a:p>
          <a:p>
            <a:r>
              <a:rPr lang="en-US" dirty="0" smtClean="0"/>
              <a:t>Institutionalization/ </a:t>
            </a:r>
            <a:r>
              <a:rPr lang="en-US" dirty="0" err="1" smtClean="0"/>
              <a:t>routinization</a:t>
            </a:r>
            <a:r>
              <a:rPr lang="en-US" dirty="0" smtClean="0"/>
              <a:t>/ integration of efforts</a:t>
            </a:r>
          </a:p>
          <a:p>
            <a:r>
              <a:rPr lang="en-US" dirty="0" smtClean="0"/>
              <a:t>Building capacity and supporting internal champions</a:t>
            </a:r>
          </a:p>
          <a:p>
            <a:r>
              <a:rPr lang="en-US" dirty="0" smtClean="0"/>
              <a:t>Identifying ways to synergize or leverage the work in alignment with other external initiatives or pressures</a:t>
            </a:r>
          </a:p>
        </p:txBody>
      </p:sp>
    </p:spTree>
    <p:extLst>
      <p:ext uri="{BB962C8B-B14F-4D97-AF65-F5344CB8AC3E}">
        <p14:creationId xmlns:p14="http://schemas.microsoft.com/office/powerpoint/2010/main" val="96983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When do </a:t>
            </a:r>
            <a:r>
              <a:rPr lang="en-US" dirty="0">
                <a:solidFill>
                  <a:srgbClr val="000000"/>
                </a:solidFill>
              </a:rPr>
              <a:t>w</a:t>
            </a:r>
            <a:r>
              <a:rPr lang="en-US" dirty="0" smtClean="0">
                <a:solidFill>
                  <a:srgbClr val="000000"/>
                </a:solidFill>
              </a:rPr>
              <a:t>e Start </a:t>
            </a:r>
            <a:r>
              <a:rPr lang="en-US" dirty="0">
                <a:solidFill>
                  <a:srgbClr val="000000"/>
                </a:solidFill>
              </a:rPr>
              <a:t>D</a:t>
            </a:r>
            <a:r>
              <a:rPr lang="en-US" dirty="0" smtClean="0">
                <a:solidFill>
                  <a:srgbClr val="000000"/>
                </a:solidFill>
              </a:rPr>
              <a:t>iscussing </a:t>
            </a:r>
            <a:r>
              <a:rPr lang="en-US" dirty="0">
                <a:solidFill>
                  <a:srgbClr val="000000"/>
                </a:solidFill>
              </a:rPr>
              <a:t>S</a:t>
            </a:r>
            <a:r>
              <a:rPr lang="en-US" dirty="0" smtClean="0">
                <a:solidFill>
                  <a:srgbClr val="000000"/>
                </a:solidFill>
              </a:rPr>
              <a:t>ustainability?</a:t>
            </a:r>
            <a:endParaRPr lang="en-US" dirty="0">
              <a:solidFill>
                <a:srgbClr val="000000"/>
              </a:solidFill>
            </a:endParaRPr>
          </a:p>
        </p:txBody>
      </p:sp>
      <p:sp>
        <p:nvSpPr>
          <p:cNvPr id="3" name="Content Placeholder 2"/>
          <p:cNvSpPr>
            <a:spLocks noGrp="1"/>
          </p:cNvSpPr>
          <p:nvPr>
            <p:ph idx="1"/>
          </p:nvPr>
        </p:nvSpPr>
        <p:spPr/>
        <p:txBody>
          <a:bodyPr>
            <a:normAutofit/>
          </a:bodyPr>
          <a:lstStyle/>
          <a:p>
            <a:r>
              <a:rPr lang="en-US" dirty="0" smtClean="0"/>
              <a:t>Early in program implementation, with improvements seen</a:t>
            </a:r>
          </a:p>
          <a:p>
            <a:r>
              <a:rPr lang="en-US" dirty="0" smtClean="0"/>
              <a:t>The program is for a limited period of time and plans for support are needed after completion of the program</a:t>
            </a:r>
          </a:p>
          <a:p>
            <a:r>
              <a:rPr lang="en-US" dirty="0" smtClean="0"/>
              <a:t>Avoid having sustainability as a “latent goal” </a:t>
            </a:r>
            <a:r>
              <a:rPr lang="en-US" sz="2000" dirty="0" smtClean="0"/>
              <a:t>(</a:t>
            </a:r>
            <a:r>
              <a:rPr lang="en-US" sz="2000" dirty="0" err="1" smtClean="0"/>
              <a:t>Shediac-Rizkallah</a:t>
            </a:r>
            <a:r>
              <a:rPr lang="en-US" sz="2000" dirty="0" smtClean="0"/>
              <a:t>, </a:t>
            </a:r>
            <a:r>
              <a:rPr lang="en-US" sz="2000" dirty="0"/>
              <a:t>Health </a:t>
            </a:r>
            <a:r>
              <a:rPr lang="en-US" sz="2000" dirty="0" err="1"/>
              <a:t>Educ</a:t>
            </a:r>
            <a:r>
              <a:rPr lang="en-US" sz="2000" dirty="0"/>
              <a:t> </a:t>
            </a:r>
            <a:r>
              <a:rPr lang="en-US" sz="2000" dirty="0" smtClean="0"/>
              <a:t>Res 1998; 13: 87-108)</a:t>
            </a:r>
          </a:p>
          <a:p>
            <a:r>
              <a:rPr lang="en-US" dirty="0" smtClean="0"/>
              <a:t>Need to plan for sustainability</a:t>
            </a:r>
            <a:endParaRPr lang="en-US" dirty="0"/>
          </a:p>
        </p:txBody>
      </p:sp>
    </p:spTree>
    <p:extLst>
      <p:ext uri="{BB962C8B-B14F-4D97-AF65-F5344CB8AC3E}">
        <p14:creationId xmlns:p14="http://schemas.microsoft.com/office/powerpoint/2010/main" val="3529247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Planning for Sustainability</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Identify required resources post-implementation</a:t>
            </a:r>
          </a:p>
          <a:p>
            <a:r>
              <a:rPr lang="en-US" dirty="0" smtClean="0"/>
              <a:t>Identify mechanisms for integration of the process into daily work flow</a:t>
            </a:r>
          </a:p>
          <a:p>
            <a:r>
              <a:rPr lang="en-US" dirty="0" smtClean="0"/>
              <a:t>Identify the team that will be accountable for sustaining the work (who/how)</a:t>
            </a:r>
            <a:endParaRPr lang="en-US" dirty="0"/>
          </a:p>
        </p:txBody>
      </p:sp>
    </p:spTree>
    <p:extLst>
      <p:ext uri="{BB962C8B-B14F-4D97-AF65-F5344CB8AC3E}">
        <p14:creationId xmlns:p14="http://schemas.microsoft.com/office/powerpoint/2010/main" val="12990785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Plan for Resources </a:t>
            </a:r>
            <a:br>
              <a:rPr lang="en-US" dirty="0" smtClean="0"/>
            </a:br>
            <a:r>
              <a:rPr lang="en-US" dirty="0" smtClean="0"/>
              <a:t>(Done During Implementation)</a:t>
            </a:r>
            <a:endParaRPr lang="en-US" dirty="0"/>
          </a:p>
        </p:txBody>
      </p:sp>
      <p:sp>
        <p:nvSpPr>
          <p:cNvPr id="3" name="Content Placeholder 2"/>
          <p:cNvSpPr>
            <a:spLocks noGrp="1"/>
          </p:cNvSpPr>
          <p:nvPr>
            <p:ph idx="1"/>
          </p:nvPr>
        </p:nvSpPr>
        <p:spPr/>
        <p:txBody>
          <a:bodyPr/>
          <a:lstStyle/>
          <a:p>
            <a:r>
              <a:rPr lang="en-US" dirty="0" smtClean="0"/>
              <a:t>Engage teams and evaluate their needs: work on most efficient and effective process that is durable</a:t>
            </a:r>
          </a:p>
          <a:p>
            <a:r>
              <a:rPr lang="en-US" dirty="0" smtClean="0"/>
              <a:t>Engage leaders to support sustainability: e.g., technical support (EMR), FTE support, promote collaboration to build capacity- business case is present with the improvements seen with implementation</a:t>
            </a:r>
          </a:p>
          <a:p>
            <a:endParaRPr lang="en-US" dirty="0"/>
          </a:p>
        </p:txBody>
      </p:sp>
      <p:sp>
        <p:nvSpPr>
          <p:cNvPr id="4" name="Oval Callout 3"/>
          <p:cNvSpPr/>
          <p:nvPr/>
        </p:nvSpPr>
        <p:spPr>
          <a:xfrm>
            <a:off x="3861701" y="5636712"/>
            <a:ext cx="5118696" cy="1036637"/>
          </a:xfrm>
          <a:prstGeom prst="wedgeEllipseCallout">
            <a:avLst>
              <a:gd name="adj1" fmla="val -99821"/>
              <a:gd name="adj2" fmla="val -50000"/>
            </a:avLst>
          </a:prstGeom>
          <a:solidFill>
            <a:schemeClr val="tx2">
              <a:lumMod val="20000"/>
              <a:lumOff val="8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Leaders may help with freeing FTEs or with obtaining commitment from other services to support</a:t>
            </a:r>
            <a:endParaRPr lang="en-US" dirty="0">
              <a:solidFill>
                <a:schemeClr val="tx1"/>
              </a:solidFill>
            </a:endParaRPr>
          </a:p>
        </p:txBody>
      </p:sp>
    </p:spTree>
    <p:extLst>
      <p:ext uri="{BB962C8B-B14F-4D97-AF65-F5344CB8AC3E}">
        <p14:creationId xmlns:p14="http://schemas.microsoft.com/office/powerpoint/2010/main" val="2063521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Planning for Sustainability</a:t>
            </a:r>
            <a:endParaRPr lang="en-US" dirty="0">
              <a:solidFill>
                <a:srgbClr val="000000"/>
              </a:solidFill>
            </a:endParaRPr>
          </a:p>
        </p:txBody>
      </p:sp>
      <p:sp>
        <p:nvSpPr>
          <p:cNvPr id="3" name="Content Placeholder 2"/>
          <p:cNvSpPr>
            <a:spLocks noGrp="1"/>
          </p:cNvSpPr>
          <p:nvPr>
            <p:ph idx="1"/>
          </p:nvPr>
        </p:nvSpPr>
        <p:spPr/>
        <p:txBody>
          <a:bodyPr/>
          <a:lstStyle/>
          <a:p>
            <a:r>
              <a:rPr lang="en-US" dirty="0" smtClean="0"/>
              <a:t>Identify mechanisms for integration of the process into daily work flow: achieved during implementation-institutionalization of the </a:t>
            </a:r>
            <a:r>
              <a:rPr lang="en-US" dirty="0"/>
              <a:t>w</a:t>
            </a:r>
            <a:r>
              <a:rPr lang="en-US" dirty="0" smtClean="0"/>
              <a:t>ork</a:t>
            </a:r>
          </a:p>
          <a:p>
            <a:r>
              <a:rPr lang="en-US" dirty="0" smtClean="0"/>
              <a:t>Identify the team that will be accountable for sustaining the work (who/how): if I want to know how the work is going, who is in charge? How ensuring improvements will be done?</a:t>
            </a:r>
            <a:endParaRPr lang="en-US" dirty="0"/>
          </a:p>
        </p:txBody>
      </p:sp>
    </p:spTree>
    <p:extLst>
      <p:ext uri="{BB962C8B-B14F-4D97-AF65-F5344CB8AC3E}">
        <p14:creationId xmlns:p14="http://schemas.microsoft.com/office/powerpoint/2010/main" val="37924191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0000"/>
                </a:solidFill>
              </a:rPr>
              <a:t>Factors that Influence Sustainability</a:t>
            </a:r>
            <a:endParaRPr lang="en-US" dirty="0">
              <a:solidFill>
                <a:srgbClr val="000000"/>
              </a:solidFill>
            </a:endParaRPr>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Effectiveness</a:t>
            </a:r>
          </a:p>
          <a:p>
            <a:pPr marL="514350" indent="-514350">
              <a:buFont typeface="+mj-lt"/>
              <a:buAutoNum type="arabicPeriod"/>
            </a:pPr>
            <a:r>
              <a:rPr lang="en-US" dirty="0" smtClean="0"/>
              <a:t>Institutionalization (</a:t>
            </a:r>
            <a:r>
              <a:rPr lang="en-US" dirty="0" err="1"/>
              <a:t>r</a:t>
            </a:r>
            <a:r>
              <a:rPr lang="en-US" dirty="0" err="1" smtClean="0"/>
              <a:t>outinization</a:t>
            </a:r>
            <a:r>
              <a:rPr lang="en-US" dirty="0" smtClean="0"/>
              <a:t> and integration with existing programs/services)</a:t>
            </a:r>
          </a:p>
          <a:p>
            <a:pPr marL="514350" indent="-514350">
              <a:buFont typeface="+mj-lt"/>
              <a:buAutoNum type="arabicPeriod"/>
            </a:pPr>
            <a:r>
              <a:rPr lang="en-US" dirty="0" smtClean="0"/>
              <a:t>Building </a:t>
            </a:r>
            <a:r>
              <a:rPr lang="en-US" dirty="0"/>
              <a:t>capacity: </a:t>
            </a:r>
            <a:r>
              <a:rPr lang="en-US" dirty="0" smtClean="0"/>
              <a:t>(program </a:t>
            </a:r>
            <a:r>
              <a:rPr lang="en-US" dirty="0"/>
              <a:t>champions/</a:t>
            </a:r>
            <a:r>
              <a:rPr lang="en-US" dirty="0" smtClean="0"/>
              <a:t>leadership)</a:t>
            </a:r>
          </a:p>
          <a:p>
            <a:pPr marL="514350" indent="-514350">
              <a:buFont typeface="+mj-lt"/>
              <a:buAutoNum type="arabicPeriod"/>
            </a:pPr>
            <a:r>
              <a:rPr lang="en-US" dirty="0" smtClean="0"/>
              <a:t>Context (internal and external environment)</a:t>
            </a:r>
            <a:endParaRPr lang="en-US" dirty="0"/>
          </a:p>
        </p:txBody>
      </p:sp>
    </p:spTree>
    <p:extLst>
      <p:ext uri="{BB962C8B-B14F-4D97-AF65-F5344CB8AC3E}">
        <p14:creationId xmlns:p14="http://schemas.microsoft.com/office/powerpoint/2010/main" val="889740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00"/>
                </a:solidFill>
              </a:rPr>
              <a:t>1. Effectiveness</a:t>
            </a:r>
            <a:endParaRPr lang="en-US" dirty="0">
              <a:solidFill>
                <a:srgbClr val="000000"/>
              </a:solidFill>
            </a:endParaRPr>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dirty="0" smtClean="0"/>
              <a:t>Process should be effective and perceived to be by healthcare workers (accepted)</a:t>
            </a:r>
          </a:p>
          <a:p>
            <a:pPr marL="514350" indent="-514350">
              <a:buFont typeface="+mj-lt"/>
              <a:buAutoNum type="alphaLcPeriod"/>
            </a:pPr>
            <a:r>
              <a:rPr lang="en-US" dirty="0" smtClean="0"/>
              <a:t>The program fits with the organization and flexible enough to allow future modifications </a:t>
            </a:r>
            <a:r>
              <a:rPr lang="en-US" sz="2000" dirty="0" smtClean="0"/>
              <a:t>(</a:t>
            </a:r>
            <a:r>
              <a:rPr lang="en-US" sz="2000" dirty="0" err="1" smtClean="0"/>
              <a:t>Wiltsey</a:t>
            </a:r>
            <a:r>
              <a:rPr lang="en-US" sz="2000" dirty="0" smtClean="0"/>
              <a:t>, Implement </a:t>
            </a:r>
            <a:r>
              <a:rPr lang="en-US" sz="2000" dirty="0" err="1" smtClean="0"/>
              <a:t>Sci</a:t>
            </a:r>
            <a:r>
              <a:rPr lang="en-US" sz="2000" dirty="0" smtClean="0"/>
              <a:t> 2012; </a:t>
            </a:r>
            <a:r>
              <a:rPr lang="en-US" sz="2000" b="1" dirty="0"/>
              <a:t>7</a:t>
            </a:r>
            <a:r>
              <a:rPr lang="en-US" sz="2000" dirty="0"/>
              <a:t>:</a:t>
            </a:r>
            <a:r>
              <a:rPr lang="en-US" sz="2000" dirty="0" smtClean="0"/>
              <a:t>17)</a:t>
            </a:r>
          </a:p>
          <a:p>
            <a:pPr marL="514350" indent="-514350">
              <a:buFont typeface="+mj-lt"/>
              <a:buAutoNum type="alphaLcPeriod"/>
            </a:pPr>
            <a:r>
              <a:rPr lang="en-US" dirty="0" smtClean="0"/>
              <a:t>Periodic monitoring/evaluation and feedback</a:t>
            </a:r>
          </a:p>
          <a:p>
            <a:pPr marL="514350" indent="-514350">
              <a:buFont typeface="+mj-lt"/>
              <a:buAutoNum type="alphaLcPeriod"/>
            </a:pPr>
            <a:r>
              <a:rPr lang="en-US" dirty="0" smtClean="0"/>
              <a:t>Expanding the effort by also focusing on other areas</a:t>
            </a:r>
            <a:endParaRPr lang="en-US" dirty="0"/>
          </a:p>
        </p:txBody>
      </p:sp>
    </p:spTree>
    <p:extLst>
      <p:ext uri="{BB962C8B-B14F-4D97-AF65-F5344CB8AC3E}">
        <p14:creationId xmlns:p14="http://schemas.microsoft.com/office/powerpoint/2010/main" val="3669684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1075</TotalTime>
  <Words>2118</Words>
  <Application>Microsoft Office PowerPoint</Application>
  <PresentationFormat>On-screen Show (4:3)</PresentationFormat>
  <Paragraphs>190</Paragraphs>
  <Slides>34</Slides>
  <Notes>11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Ensuring Sustainability for Safety and Quality Improvement Efforts</vt:lpstr>
      <vt:lpstr>So we often have an effort started…</vt:lpstr>
      <vt:lpstr>What is Sustainability? (Shediac-Rizkallah, Health Educ Res 1998; 13: 87-108)</vt:lpstr>
      <vt:lpstr>When do we Start Discussing Sustainability?</vt:lpstr>
      <vt:lpstr>Planning for Sustainability</vt:lpstr>
      <vt:lpstr>Plan for Resources  (Done During Implementation)</vt:lpstr>
      <vt:lpstr>Planning for Sustainability</vt:lpstr>
      <vt:lpstr>Factors that Influence Sustainability</vt:lpstr>
      <vt:lpstr>1. Effectiveness</vt:lpstr>
      <vt:lpstr>The Example of the Physician-Independent Nurse Driven Urinary Catheter Discontinuation</vt:lpstr>
      <vt:lpstr>The Example of the Physician-Independent Nurse Driven Urinary Catheter Discontinuation</vt:lpstr>
      <vt:lpstr>Periodic Evaluation and Feedback</vt:lpstr>
      <vt:lpstr>Periodic Evaluation and Feedback</vt:lpstr>
      <vt:lpstr>Feedback on Performance to Teams</vt:lpstr>
      <vt:lpstr>Opportunities for Further Improvement</vt:lpstr>
      <vt:lpstr>Multidisciplinary and Multi-departmental  Efforts</vt:lpstr>
      <vt:lpstr>Tale of the Peripheral Venous Catheter</vt:lpstr>
      <vt:lpstr>Tale of the Peripheral Venous Catheter</vt:lpstr>
      <vt:lpstr>Tale of the Peripheral Venous Catheter (Fakih, Infect Control Hosp Epidemiol 2012;33(5):449-55)</vt:lpstr>
      <vt:lpstr>Tale of the Peripheral Venous Catheter</vt:lpstr>
      <vt:lpstr>Tale of the Peripheral Venous Catheter (Fakih, Am J Infect Control 2013; 41(6): 531-6)</vt:lpstr>
      <vt:lpstr>2. Institutionalization</vt:lpstr>
      <vt:lpstr>Institutionalization  (Routinization and Integration)</vt:lpstr>
      <vt:lpstr>Institutionalization  (Routinization and Integration)</vt:lpstr>
      <vt:lpstr>3. Building Capacity</vt:lpstr>
      <vt:lpstr>Could this happen at your hospital? The Story of Mr. Smith (1)</vt:lpstr>
      <vt:lpstr>Could this happen at your hospital? The Story of Mr. Smith (2)</vt:lpstr>
      <vt:lpstr>PowerPoint Presentation</vt:lpstr>
      <vt:lpstr>The Champions (Physicians/Nurses)</vt:lpstr>
      <vt:lpstr>Context  (Internal and External Environment)</vt:lpstr>
      <vt:lpstr>Example of Successful Sustainability: SJHMC</vt:lpstr>
      <vt:lpstr>Example of Successful Sustainability: SJHMC</vt:lpstr>
      <vt:lpstr>Does the Effect Persist? (Fakih, Am J Infect Control 2013; 41:236-239)</vt:lpstr>
      <vt:lpstr>How Do We Sustain Safety Efforts?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mohamad fakih</dc:creator>
  <cp:lastModifiedBy>Andy Hickner</cp:lastModifiedBy>
  <cp:revision>89</cp:revision>
  <dcterms:created xsi:type="dcterms:W3CDTF">2013-06-21T23:28:40Z</dcterms:created>
  <dcterms:modified xsi:type="dcterms:W3CDTF">2013-12-03T14:22:15Z</dcterms:modified>
</cp:coreProperties>
</file>