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sldIdLst>
    <p:sldId id="1745" r:id="rId2"/>
    <p:sldId id="1453" r:id="rId3"/>
    <p:sldId id="1454" r:id="rId4"/>
    <p:sldId id="1744" r:id="rId5"/>
    <p:sldId id="1746" r:id="rId6"/>
    <p:sldId id="1747" r:id="rId7"/>
    <p:sldId id="1457" r:id="rId8"/>
    <p:sldId id="1694" r:id="rId9"/>
    <p:sldId id="1203" r:id="rId10"/>
    <p:sldId id="1753" r:id="rId11"/>
    <p:sldId id="1754" r:id="rId12"/>
    <p:sldId id="1752" r:id="rId13"/>
    <p:sldId id="1317" r:id="rId14"/>
    <p:sldId id="1399" r:id="rId15"/>
    <p:sldId id="1400" r:id="rId16"/>
    <p:sldId id="1401" r:id="rId17"/>
    <p:sldId id="1402" r:id="rId18"/>
    <p:sldId id="1696" r:id="rId19"/>
    <p:sldId id="1403" r:id="rId20"/>
    <p:sldId id="1742" r:id="rId21"/>
    <p:sldId id="1407" r:id="rId22"/>
    <p:sldId id="1408" r:id="rId23"/>
    <p:sldId id="1409" r:id="rId24"/>
    <p:sldId id="1410" r:id="rId25"/>
    <p:sldId id="1698" r:id="rId26"/>
    <p:sldId id="1699" r:id="rId27"/>
    <p:sldId id="1700" r:id="rId28"/>
    <p:sldId id="1720" r:id="rId29"/>
    <p:sldId id="1702" r:id="rId30"/>
    <p:sldId id="1704" r:id="rId31"/>
    <p:sldId id="1424" r:id="rId32"/>
    <p:sldId id="1425" r:id="rId33"/>
    <p:sldId id="1426" r:id="rId34"/>
    <p:sldId id="1427" r:id="rId35"/>
    <p:sldId id="1672" r:id="rId36"/>
    <p:sldId id="1725" r:id="rId37"/>
    <p:sldId id="1727" r:id="rId38"/>
    <p:sldId id="1728" r:id="rId39"/>
    <p:sldId id="1729" r:id="rId40"/>
    <p:sldId id="1734" r:id="rId41"/>
    <p:sldId id="1764" r:id="rId42"/>
    <p:sldId id="1765" r:id="rId43"/>
    <p:sldId id="1766" r:id="rId44"/>
    <p:sldId id="1767" r:id="rId45"/>
    <p:sldId id="1768" r:id="rId46"/>
    <p:sldId id="1769" r:id="rId47"/>
    <p:sldId id="1770" r:id="rId48"/>
    <p:sldId id="1771" r:id="rId49"/>
    <p:sldId id="1710" r:id="rId50"/>
    <p:sldId id="1778" r:id="rId51"/>
    <p:sldId id="1779" r:id="rId52"/>
    <p:sldId id="1780" r:id="rId53"/>
    <p:sldId id="1781" r:id="rId54"/>
    <p:sldId id="1782" r:id="rId55"/>
    <p:sldId id="1783" r:id="rId56"/>
    <p:sldId id="1784" r:id="rId57"/>
    <p:sldId id="1785" r:id="rId58"/>
    <p:sldId id="1786" r:id="rId59"/>
    <p:sldId id="1749" r:id="rId60"/>
  </p:sldIdLst>
  <p:sldSz cx="10287000" cy="6858000" type="35mm"/>
  <p:notesSz cx="6985000" cy="9271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FFFFCC"/>
    <a:srgbClr val="FF33CC"/>
    <a:srgbClr val="66FFFF"/>
    <a:srgbClr val="0033CC"/>
    <a:srgbClr val="0099C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15" autoAdjust="0"/>
  </p:normalViewPr>
  <p:slideViewPr>
    <p:cSldViewPr snapToGrid="0">
      <p:cViewPr>
        <p:scale>
          <a:sx n="50" d="100"/>
          <a:sy n="50" d="100"/>
        </p:scale>
        <p:origin x="-1962" y="-91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00"/>
    </p:cViewPr>
  </p:sorterViewPr>
  <p:notesViewPr>
    <p:cSldViewPr snapToGrid="0">
      <p:cViewPr>
        <p:scale>
          <a:sx n="50" d="100"/>
          <a:sy n="50" d="100"/>
        </p:scale>
        <p:origin x="-1926" y="-366"/>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a:lvl1pPr>
          </a:lstStyle>
          <a:p>
            <a:endParaRPr lang="en-US"/>
          </a:p>
        </p:txBody>
      </p:sp>
      <p:sp>
        <p:nvSpPr>
          <p:cNvPr id="9830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a:lvl1pPr>
          </a:lstStyle>
          <a:p>
            <a:endParaRPr lang="en-US"/>
          </a:p>
        </p:txBody>
      </p:sp>
      <p:sp>
        <p:nvSpPr>
          <p:cNvPr id="98308" name="Rectangle 4"/>
          <p:cNvSpPr>
            <a:spLocks noGrp="1" noRot="1" noChangeAspect="1" noChangeArrowheads="1" noTextEdit="1"/>
          </p:cNvSpPr>
          <p:nvPr>
            <p:ph type="sldImg" idx="2"/>
          </p:nvPr>
        </p:nvSpPr>
        <p:spPr bwMode="auto">
          <a:xfrm>
            <a:off x="885825" y="695325"/>
            <a:ext cx="5214938" cy="3476625"/>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1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a:lvl1pPr>
          </a:lstStyle>
          <a:p>
            <a:endParaRPr lang="en-US"/>
          </a:p>
        </p:txBody>
      </p:sp>
      <p:sp>
        <p:nvSpPr>
          <p:cNvPr id="9831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a:lvl1pPr>
          </a:lstStyle>
          <a:p>
            <a:fld id="{97E9E37B-5E2F-4EF1-BDA7-8CE393328D3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7E7CC-6BE0-4E22-BFFC-8F72FAE28B56}" type="slidenum">
              <a:rPr lang="en-US"/>
              <a:pPr/>
              <a:t>1</a:t>
            </a:fld>
            <a:endParaRPr lang="en-US"/>
          </a:p>
        </p:txBody>
      </p:sp>
      <p:sp>
        <p:nvSpPr>
          <p:cNvPr id="1355778" name="Rectangle 2"/>
          <p:cNvSpPr>
            <a:spLocks noGrp="1" noRot="1" noChangeAspect="1" noChangeArrowheads="1"/>
          </p:cNvSpPr>
          <p:nvPr>
            <p:ph type="sldImg"/>
          </p:nvPr>
        </p:nvSpPr>
        <p:spPr bwMode="auto">
          <a:xfrm>
            <a:off x="885825" y="695325"/>
            <a:ext cx="5214938" cy="3476625"/>
          </a:xfrm>
          <a:prstGeom prst="rect">
            <a:avLst/>
          </a:prstGeom>
          <a:solidFill>
            <a:srgbClr val="FFFFFF"/>
          </a:solidFill>
          <a:ln>
            <a:solidFill>
              <a:srgbClr val="000000"/>
            </a:solidFill>
            <a:miter lim="800000"/>
            <a:headEnd/>
            <a:tailEnd/>
          </a:ln>
        </p:spPr>
      </p:sp>
      <p:sp>
        <p:nvSpPr>
          <p:cNvPr id="1355779" name="Rectangle 3"/>
          <p:cNvSpPr>
            <a:spLocks noGrp="1" noChangeArrowheads="1"/>
          </p:cNvSpPr>
          <p:nvPr>
            <p:ph type="body" idx="1"/>
          </p:nvPr>
        </p:nvSpPr>
        <p:spPr bwMode="auto">
          <a:xfrm>
            <a:off x="465138" y="4403725"/>
            <a:ext cx="6132512" cy="4171950"/>
          </a:xfrm>
          <a:prstGeom prst="rect">
            <a:avLst/>
          </a:prstGeom>
          <a:solidFill>
            <a:srgbClr val="FFFFFF"/>
          </a:solidFill>
          <a:ln>
            <a:solidFill>
              <a:srgbClr val="000000"/>
            </a:solidFill>
            <a:miter lim="800000"/>
            <a:headEnd/>
            <a:tailEnd/>
          </a:ln>
        </p:spPr>
        <p:txBody>
          <a:bodyPr/>
          <a:lstStyle/>
          <a:p>
            <a:pPr>
              <a:lnSpc>
                <a:spcPct val="150000"/>
              </a:lnSpc>
            </a:pPr>
            <a:r>
              <a:rPr lang="en-US" sz="2800"/>
              <a:t>I would like to begin by acknowledging my collaborators</a:t>
            </a:r>
            <a:r>
              <a:rPr lang="en-US" sz="2400"/>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3060B-4FBB-4536-A147-DC73AC7C76E6}" type="slidenum">
              <a:rPr lang="en-US"/>
              <a:pPr/>
              <a:t>19</a:t>
            </a:fld>
            <a:endParaRPr lang="en-US"/>
          </a:p>
        </p:txBody>
      </p:sp>
      <p:sp>
        <p:nvSpPr>
          <p:cNvPr id="1903618" name="Rectangle 2"/>
          <p:cNvSpPr>
            <a:spLocks noGrp="1" noChangeArrowheads="1"/>
          </p:cNvSpPr>
          <p:nvPr>
            <p:ph type="body" idx="1"/>
          </p:nvPr>
        </p:nvSpPr>
        <p:spPr>
          <a:ln/>
        </p:spPr>
        <p:txBody>
          <a:bodyPr lIns="91918" tIns="45152" rIns="91918" bIns="45152"/>
          <a:lstStyle/>
          <a:p>
            <a:endParaRPr lang="en-US"/>
          </a:p>
        </p:txBody>
      </p:sp>
      <p:sp>
        <p:nvSpPr>
          <p:cNvPr id="1903619"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123A5F17-5FB2-4C5C-BB20-CA6BA882DF43}" type="slidenum">
              <a:rPr lang="en-US" smtClean="0"/>
              <a:pPr/>
              <a:t>20</a:t>
            </a:fld>
            <a:endParaRPr lang="en-US" smtClean="0"/>
          </a:p>
        </p:txBody>
      </p:sp>
      <p:sp>
        <p:nvSpPr>
          <p:cNvPr id="111619" name="Rectangle 2"/>
          <p:cNvSpPr>
            <a:spLocks noGrp="1" noRot="1" noChangeAspect="1" noChangeArrowheads="1" noTextEdit="1"/>
          </p:cNvSpPr>
          <p:nvPr>
            <p:ph type="sldImg"/>
          </p:nvPr>
        </p:nvSpPr>
        <p:spPr>
          <a:xfrm>
            <a:off x="866775" y="153988"/>
            <a:ext cx="5214938" cy="3476625"/>
          </a:xfrm>
          <a:ln/>
        </p:spPr>
      </p:sp>
      <p:sp>
        <p:nvSpPr>
          <p:cNvPr id="111620" name="Rectangle 3"/>
          <p:cNvSpPr>
            <a:spLocks noGrp="1" noChangeArrowheads="1"/>
          </p:cNvSpPr>
          <p:nvPr>
            <p:ph type="body" idx="1"/>
          </p:nvPr>
        </p:nvSpPr>
        <p:spPr>
          <a:xfrm>
            <a:off x="387350" y="3708400"/>
            <a:ext cx="6442075" cy="4325938"/>
          </a:xfrm>
          <a:noFill/>
          <a:ln/>
        </p:spPr>
        <p:txBody>
          <a:bodyPr/>
          <a:lstStyle/>
          <a:p>
            <a:pPr>
              <a:spcAft>
                <a:spcPct val="40000"/>
              </a:spcAft>
            </a:pPr>
            <a:r>
              <a:rPr lang="en-US" sz="2300" smtClean="0"/>
              <a:t>Because of these increased morbidity and costs, several preventive strategies have been attempted. </a:t>
            </a:r>
          </a:p>
          <a:p>
            <a:pPr>
              <a:spcAft>
                <a:spcPct val="40000"/>
              </a:spcAft>
            </a:pPr>
            <a:r>
              <a:rPr lang="en-US" sz="2300" smtClean="0"/>
              <a:t>Silver-coated catheters are one such intervention used to prevent catheter-related infection.</a:t>
            </a:r>
          </a:p>
          <a:p>
            <a:pPr>
              <a:spcAft>
                <a:spcPct val="40000"/>
              </a:spcAft>
            </a:pPr>
            <a:r>
              <a:rPr lang="en-US" sz="2300" smtClean="0"/>
              <a:t>The rationale for using silver is that this substance has in vitro antibacterial activity and is commonly used to prevent infection in burn patients.</a:t>
            </a:r>
          </a:p>
          <a:p>
            <a:pPr>
              <a:spcAft>
                <a:spcPct val="40000"/>
              </a:spcAft>
            </a:pPr>
            <a:r>
              <a:rPr lang="en-US" sz="2300" smtClean="0"/>
              <a:t>The efficacy of silver alloy catheters in preventing urinary tract infection was shown in a recent meta-analysis of randomized trials that we performed.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B71D1-3FD4-4CFA-87E3-22D51B6ED6F4}" type="slidenum">
              <a:rPr lang="en-US"/>
              <a:pPr/>
              <a:t>21</a:t>
            </a:fld>
            <a:endParaRPr lang="en-US"/>
          </a:p>
        </p:txBody>
      </p:sp>
      <p:sp>
        <p:nvSpPr>
          <p:cNvPr id="1911810" name="Rectangle 2"/>
          <p:cNvSpPr>
            <a:spLocks noGrp="1" noChangeArrowheads="1"/>
          </p:cNvSpPr>
          <p:nvPr>
            <p:ph type="body" idx="1"/>
          </p:nvPr>
        </p:nvSpPr>
        <p:spPr>
          <a:ln/>
        </p:spPr>
        <p:txBody>
          <a:bodyPr lIns="91918" tIns="45152" rIns="91918" bIns="45152"/>
          <a:lstStyle/>
          <a:p>
            <a:endParaRPr lang="en-US"/>
          </a:p>
        </p:txBody>
      </p:sp>
      <p:sp>
        <p:nvSpPr>
          <p:cNvPr id="1911811"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CC070C-4F57-4620-B16C-28F507C6245C}" type="slidenum">
              <a:rPr lang="en-US"/>
              <a:pPr/>
              <a:t>22</a:t>
            </a:fld>
            <a:endParaRPr lang="en-US"/>
          </a:p>
        </p:txBody>
      </p:sp>
      <p:sp>
        <p:nvSpPr>
          <p:cNvPr id="1913858" name="Rectangle 2"/>
          <p:cNvSpPr>
            <a:spLocks noGrp="1" noRot="1" noChangeAspect="1" noChangeArrowheads="1" noTextEdit="1"/>
          </p:cNvSpPr>
          <p:nvPr>
            <p:ph type="sldImg"/>
          </p:nvPr>
        </p:nvSpPr>
        <p:spPr>
          <a:xfrm>
            <a:off x="866775" y="153988"/>
            <a:ext cx="5214938" cy="3476625"/>
          </a:xfrm>
          <a:ln/>
        </p:spPr>
      </p:sp>
      <p:sp>
        <p:nvSpPr>
          <p:cNvPr id="1913859" name="Rectangle 3"/>
          <p:cNvSpPr>
            <a:spLocks noGrp="1" noChangeArrowheads="1"/>
          </p:cNvSpPr>
          <p:nvPr>
            <p:ph type="body" idx="1"/>
          </p:nvPr>
        </p:nvSpPr>
        <p:spPr>
          <a:xfrm>
            <a:off x="387350" y="3708400"/>
            <a:ext cx="6442075" cy="4325938"/>
          </a:xfrm>
        </p:spPr>
        <p:txBody>
          <a:bodyPr/>
          <a:lstStyle/>
          <a:p>
            <a:pPr>
              <a:spcAft>
                <a:spcPct val="40000"/>
              </a:spcAft>
            </a:pPr>
            <a:r>
              <a:rPr lang="en-US" sz="2300"/>
              <a:t>Because of these increased morbidity and costs, several preventive strategies have been attempted. </a:t>
            </a:r>
          </a:p>
          <a:p>
            <a:pPr>
              <a:spcAft>
                <a:spcPct val="40000"/>
              </a:spcAft>
            </a:pPr>
            <a:r>
              <a:rPr lang="en-US" sz="2300"/>
              <a:t>Silver-coated catheters are one such intervention used to prevent catheter-related infection.</a:t>
            </a:r>
          </a:p>
          <a:p>
            <a:pPr>
              <a:spcAft>
                <a:spcPct val="40000"/>
              </a:spcAft>
            </a:pPr>
            <a:r>
              <a:rPr lang="en-US" sz="2300"/>
              <a:t>The rationale for using silver is that this substance has in vitro antibacterial activity and is commonly used to prevent infection in burn patients.</a:t>
            </a:r>
          </a:p>
          <a:p>
            <a:pPr>
              <a:spcAft>
                <a:spcPct val="40000"/>
              </a:spcAft>
            </a:pPr>
            <a:r>
              <a:rPr lang="en-US" sz="2300"/>
              <a:t>The efficacy of silver alloy catheters in preventing urinary tract infection was shown in a recent meta-analysis of randomized trials that we performed.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C6FC4-651F-4F0F-B6AE-DBA73B6E8316}" type="slidenum">
              <a:rPr lang="en-US"/>
              <a:pPr/>
              <a:t>23</a:t>
            </a:fld>
            <a:endParaRPr lang="en-US"/>
          </a:p>
        </p:txBody>
      </p:sp>
      <p:sp>
        <p:nvSpPr>
          <p:cNvPr id="1915906" name="Rectangle 2"/>
          <p:cNvSpPr>
            <a:spLocks noGrp="1" noChangeArrowheads="1"/>
          </p:cNvSpPr>
          <p:nvPr>
            <p:ph type="body" idx="1"/>
          </p:nvPr>
        </p:nvSpPr>
        <p:spPr>
          <a:ln/>
        </p:spPr>
        <p:txBody>
          <a:bodyPr lIns="91918" tIns="45152" rIns="91918" bIns="45152"/>
          <a:lstStyle/>
          <a:p>
            <a:endParaRPr lang="en-US"/>
          </a:p>
        </p:txBody>
      </p:sp>
      <p:sp>
        <p:nvSpPr>
          <p:cNvPr id="1915907"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F7B30-004F-47C4-91F1-37B05E88F1B3}" type="slidenum">
              <a:rPr lang="en-US"/>
              <a:pPr/>
              <a:t>24</a:t>
            </a:fld>
            <a:endParaRPr lang="en-US"/>
          </a:p>
        </p:txBody>
      </p:sp>
      <p:sp>
        <p:nvSpPr>
          <p:cNvPr id="1917954" name="Rectangle 2"/>
          <p:cNvSpPr>
            <a:spLocks noGrp="1" noChangeArrowheads="1"/>
          </p:cNvSpPr>
          <p:nvPr>
            <p:ph type="body" idx="1"/>
          </p:nvPr>
        </p:nvSpPr>
        <p:spPr>
          <a:ln/>
        </p:spPr>
        <p:txBody>
          <a:bodyPr lIns="91918" tIns="45152" rIns="91918" bIns="45152"/>
          <a:lstStyle/>
          <a:p>
            <a:endParaRPr lang="en-US"/>
          </a:p>
        </p:txBody>
      </p:sp>
      <p:sp>
        <p:nvSpPr>
          <p:cNvPr id="1917955"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A276EF-14B4-4D6E-A936-1E35CD08866A}" type="slidenum">
              <a:rPr lang="en-US"/>
              <a:pPr/>
              <a:t>25</a:t>
            </a:fld>
            <a:endParaRPr lang="en-US"/>
          </a:p>
        </p:txBody>
      </p:sp>
      <p:sp>
        <p:nvSpPr>
          <p:cNvPr id="2398210" name="Rectangle 2"/>
          <p:cNvSpPr>
            <a:spLocks noGrp="1" noChangeArrowheads="1"/>
          </p:cNvSpPr>
          <p:nvPr>
            <p:ph type="body" idx="1"/>
          </p:nvPr>
        </p:nvSpPr>
        <p:spPr>
          <a:ln/>
        </p:spPr>
        <p:txBody>
          <a:bodyPr lIns="91918" tIns="45152" rIns="91918" bIns="45152"/>
          <a:lstStyle/>
          <a:p>
            <a:endParaRPr lang="en-US"/>
          </a:p>
        </p:txBody>
      </p:sp>
      <p:sp>
        <p:nvSpPr>
          <p:cNvPr id="2398211"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13761-63DA-46F2-9654-BB87A1CC2A37}" type="slidenum">
              <a:rPr lang="en-US"/>
              <a:pPr/>
              <a:t>30</a:t>
            </a:fld>
            <a:endParaRPr lang="en-US"/>
          </a:p>
        </p:txBody>
      </p:sp>
      <p:sp>
        <p:nvSpPr>
          <p:cNvPr id="2405378" name="Rectangle 2"/>
          <p:cNvSpPr>
            <a:spLocks noGrp="1" noChangeArrowheads="1"/>
          </p:cNvSpPr>
          <p:nvPr>
            <p:ph type="body" idx="1"/>
          </p:nvPr>
        </p:nvSpPr>
        <p:spPr>
          <a:ln/>
        </p:spPr>
        <p:txBody>
          <a:bodyPr lIns="91918" tIns="45152" rIns="91918" bIns="45152"/>
          <a:lstStyle/>
          <a:p>
            <a:endParaRPr lang="en-US"/>
          </a:p>
        </p:txBody>
      </p:sp>
      <p:sp>
        <p:nvSpPr>
          <p:cNvPr id="2405379"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E3439A-9022-4A4A-A4B7-1234E3D1D2D8}" type="slidenum">
              <a:rPr lang="en-US"/>
              <a:pPr/>
              <a:t>36</a:t>
            </a:fld>
            <a:endParaRPr lang="en-US"/>
          </a:p>
        </p:txBody>
      </p:sp>
      <p:sp>
        <p:nvSpPr>
          <p:cNvPr id="2363394" name="Rectangle 2"/>
          <p:cNvSpPr>
            <a:spLocks noGrp="1" noRot="1" noChangeAspect="1" noChangeArrowheads="1" noTextEdit="1"/>
          </p:cNvSpPr>
          <p:nvPr>
            <p:ph type="sldImg"/>
          </p:nvPr>
        </p:nvSpPr>
        <p:spPr>
          <a:xfrm>
            <a:off x="885825" y="695325"/>
            <a:ext cx="5213350" cy="3476625"/>
          </a:xfrm>
          <a:ln/>
        </p:spPr>
      </p:sp>
      <p:sp>
        <p:nvSpPr>
          <p:cNvPr id="2363395" name="Rectangle 3"/>
          <p:cNvSpPr>
            <a:spLocks noGrp="1" noChangeArrowheads="1"/>
          </p:cNvSpPr>
          <p:nvPr>
            <p:ph type="body" idx="1"/>
          </p:nvPr>
        </p:nvSpPr>
        <p:spPr>
          <a:xfrm>
            <a:off x="698500" y="4403725"/>
            <a:ext cx="5588000" cy="417195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E9D07-3E29-4398-B27E-23BE50FF4BDC}" type="slidenum">
              <a:rPr lang="en-US"/>
              <a:pPr/>
              <a:t>39</a:t>
            </a:fld>
            <a:endParaRPr lang="en-US"/>
          </a:p>
        </p:txBody>
      </p:sp>
      <p:sp>
        <p:nvSpPr>
          <p:cNvPr id="2419714" name="Rectangle 2"/>
          <p:cNvSpPr>
            <a:spLocks noGrp="1" noRot="1" noChangeAspect="1" noChangeArrowheads="1" noTextEdit="1"/>
          </p:cNvSpPr>
          <p:nvPr>
            <p:ph type="sldImg"/>
          </p:nvPr>
        </p:nvSpPr>
        <p:spPr>
          <a:xfrm>
            <a:off x="885825" y="695325"/>
            <a:ext cx="5213350" cy="3476625"/>
          </a:xfrm>
          <a:ln/>
        </p:spPr>
      </p:sp>
      <p:sp>
        <p:nvSpPr>
          <p:cNvPr id="2419715" name="Rectangle 3"/>
          <p:cNvSpPr>
            <a:spLocks noGrp="1" noChangeArrowheads="1"/>
          </p:cNvSpPr>
          <p:nvPr>
            <p:ph type="body" idx="1"/>
          </p:nvPr>
        </p:nvSpPr>
        <p:spPr>
          <a:xfrm>
            <a:off x="698500" y="4403725"/>
            <a:ext cx="5588000" cy="417195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C26540C-102B-40D9-AF5D-948EC5EB23A7}" type="slidenum">
              <a:rPr lang="en-US" smtClean="0"/>
              <a:pPr/>
              <a:t>4</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387350" y="4403725"/>
            <a:ext cx="6132513" cy="4171950"/>
          </a:xfrm>
          <a:noFill/>
          <a:ln/>
        </p:spPr>
        <p:txBody>
          <a:bodyPr/>
          <a:lstStyle/>
          <a:p>
            <a:pPr>
              <a:spcAft>
                <a:spcPct val="45000"/>
              </a:spcAft>
            </a:pPr>
            <a:r>
              <a:rPr lang="en-US" sz="2400" smtClean="0"/>
              <a:t>Urinary tract infection causes over 40% of hospital-acquired infections, making it the most common nosocomial infection.</a:t>
            </a:r>
          </a:p>
          <a:p>
            <a:pPr>
              <a:spcAft>
                <a:spcPct val="45000"/>
              </a:spcAft>
            </a:pPr>
            <a:r>
              <a:rPr lang="en-US" sz="2400" smtClean="0"/>
              <a:t>Most of these infections are due to urinary catheters.</a:t>
            </a:r>
          </a:p>
          <a:p>
            <a:pPr>
              <a:spcAft>
                <a:spcPct val="45000"/>
              </a:spcAft>
            </a:pPr>
            <a:r>
              <a:rPr lang="en-US" sz="2400" smtClean="0"/>
              <a:t>25% of inpatients are catheterized at some time during their hospital stay.</a:t>
            </a:r>
          </a:p>
          <a:p>
            <a:pPr>
              <a:spcAft>
                <a:spcPct val="45000"/>
              </a:spcAft>
            </a:pPr>
            <a:r>
              <a:rPr lang="en-US" sz="2400" smtClean="0"/>
              <a:t>Nosocomial UTI leads to increased morbidity and increased costs.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80F0E-4248-4E92-AD38-8E2E4BC361E4}" type="slidenum">
              <a:rPr lang="en-US"/>
              <a:pPr/>
              <a:t>41</a:t>
            </a:fld>
            <a:endParaRPr lang="en-US"/>
          </a:p>
        </p:txBody>
      </p:sp>
      <p:sp>
        <p:nvSpPr>
          <p:cNvPr id="1945602" name="Rectangle 2"/>
          <p:cNvSpPr>
            <a:spLocks noGrp="1" noRot="1" noChangeAspect="1" noChangeArrowheads="1" noTextEdit="1"/>
          </p:cNvSpPr>
          <p:nvPr>
            <p:ph type="sldImg"/>
          </p:nvPr>
        </p:nvSpPr>
        <p:spPr>
          <a:xfrm>
            <a:off x="885825" y="695325"/>
            <a:ext cx="5213350" cy="3476625"/>
          </a:xfrm>
          <a:ln/>
        </p:spPr>
      </p:sp>
      <p:sp>
        <p:nvSpPr>
          <p:cNvPr id="1945603" name="Rectangle 3"/>
          <p:cNvSpPr>
            <a:spLocks noGrp="1" noChangeArrowheads="1"/>
          </p:cNvSpPr>
          <p:nvPr>
            <p:ph type="body" idx="1"/>
          </p:nvPr>
        </p:nvSpPr>
        <p:spPr>
          <a:xfrm>
            <a:off x="700088" y="4403725"/>
            <a:ext cx="5588000" cy="4171950"/>
          </a:xfrm>
        </p:spPr>
        <p:txBody>
          <a:bodyPr/>
          <a:lstStyle/>
          <a:p>
            <a:r>
              <a:rPr lang="en-US"/>
              <a:t>JANE</a:t>
            </a:r>
          </a:p>
          <a:p>
            <a:r>
              <a:rPr lang="en-US"/>
              <a:t>Artistic = Intuitive and non-linear thinking</a:t>
            </a:r>
          </a:p>
          <a:p>
            <a:r>
              <a:rPr lang="en-US"/>
              <a:t>Interpreting the meaning of e.g., “size"</a:t>
            </a:r>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04856-C31E-4697-BB5E-520F5DFDEA70}" type="slidenum">
              <a:rPr lang="en-US"/>
              <a:pPr/>
              <a:t>42</a:t>
            </a:fld>
            <a:endParaRPr lang="en-US"/>
          </a:p>
        </p:txBody>
      </p:sp>
      <p:sp>
        <p:nvSpPr>
          <p:cNvPr id="1947650" name="Rectangle 2"/>
          <p:cNvSpPr>
            <a:spLocks noGrp="1" noRot="1" noChangeAspect="1" noChangeArrowheads="1" noTextEdit="1"/>
          </p:cNvSpPr>
          <p:nvPr>
            <p:ph type="sldImg"/>
          </p:nvPr>
        </p:nvSpPr>
        <p:spPr>
          <a:xfrm>
            <a:off x="904875" y="0"/>
            <a:ext cx="5214938" cy="3476625"/>
          </a:xfrm>
          <a:ln/>
        </p:spPr>
      </p:sp>
      <p:sp>
        <p:nvSpPr>
          <p:cNvPr id="1947651" name="Rectangle 3"/>
          <p:cNvSpPr>
            <a:spLocks noGrp="1" noChangeArrowheads="1"/>
          </p:cNvSpPr>
          <p:nvPr>
            <p:ph type="body" idx="1"/>
          </p:nvPr>
        </p:nvSpPr>
        <p:spPr>
          <a:xfrm>
            <a:off x="474663" y="3584575"/>
            <a:ext cx="6092825" cy="4991100"/>
          </a:xfrm>
        </p:spPr>
        <p:txBody>
          <a:bodyPr/>
          <a:lstStyle/>
          <a:p>
            <a:pPr>
              <a:lnSpc>
                <a:spcPct val="95000"/>
              </a:lnSpc>
              <a:spcBef>
                <a:spcPct val="20000"/>
              </a:spcBef>
            </a:pPr>
            <a:r>
              <a:rPr lang="en-US" sz="2600"/>
              <a:t>Since qualitative research focuses on discovering underlying “themes”, I will discuss one of these themes, </a:t>
            </a:r>
          </a:p>
          <a:p>
            <a:pPr>
              <a:lnSpc>
                <a:spcPct val="95000"/>
              </a:lnSpc>
              <a:spcBef>
                <a:spcPct val="20000"/>
              </a:spcBef>
            </a:pPr>
            <a:r>
              <a:rPr lang="en-US" sz="2600"/>
              <a:t>Namely… </a:t>
            </a:r>
          </a:p>
          <a:p>
            <a:pPr>
              <a:lnSpc>
                <a:spcPct val="95000"/>
              </a:lnSpc>
              <a:spcBef>
                <a:spcPct val="20000"/>
              </a:spcBef>
            </a:pPr>
            <a:r>
              <a:rPr lang="en-US" sz="2600"/>
              <a:t>Urinary catheter-related </a:t>
            </a:r>
            <a:r>
              <a:rPr lang="en-US" sz="2600" i="1"/>
              <a:t>infection</a:t>
            </a:r>
            <a:r>
              <a:rPr lang="en-US" sz="2600"/>
              <a:t> is a low priority, but timely removal of the catheters was considered important</a:t>
            </a:r>
          </a:p>
          <a:p>
            <a:pPr>
              <a:lnSpc>
                <a:spcPct val="95000"/>
              </a:lnSpc>
              <a:spcBef>
                <a:spcPct val="20000"/>
              </a:spcBef>
            </a:pPr>
            <a:endParaRPr lang="en-US" sz="2600"/>
          </a:p>
          <a:p>
            <a:pPr>
              <a:lnSpc>
                <a:spcPct val="95000"/>
              </a:lnSpc>
              <a:spcBef>
                <a:spcPct val="20000"/>
              </a:spcBef>
            </a:pPr>
            <a:r>
              <a:rPr lang="en-US" sz="2600">
                <a:cs typeface="Arial" charset="0"/>
              </a:rPr>
              <a:t>I provide illustrative quotes to explain this theme on the next few slides.</a:t>
            </a:r>
            <a:r>
              <a:rPr lang="en-US" sz="2400">
                <a:cs typeface="Arial" charset="0"/>
              </a:rPr>
              <a:t> </a:t>
            </a:r>
          </a:p>
          <a:p>
            <a:endParaRPr lang="en-US" sz="2400"/>
          </a:p>
          <a:p>
            <a:r>
              <a:rPr lang="en-US" sz="280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4CACF7-8236-4694-A419-9982AB22B998}" type="slidenum">
              <a:rPr lang="en-US"/>
              <a:pPr/>
              <a:t>43</a:t>
            </a:fld>
            <a:endParaRPr lang="en-US"/>
          </a:p>
        </p:txBody>
      </p:sp>
      <p:sp>
        <p:nvSpPr>
          <p:cNvPr id="1949698" name="Rectangle 2"/>
          <p:cNvSpPr>
            <a:spLocks noGrp="1" noRot="1" noChangeAspect="1" noChangeArrowheads="1" noTextEdit="1"/>
          </p:cNvSpPr>
          <p:nvPr>
            <p:ph type="sldImg"/>
          </p:nvPr>
        </p:nvSpPr>
        <p:spPr>
          <a:xfrm>
            <a:off x="790575" y="0"/>
            <a:ext cx="5214938" cy="3476625"/>
          </a:xfrm>
          <a:ln/>
        </p:spPr>
      </p:sp>
      <p:sp>
        <p:nvSpPr>
          <p:cNvPr id="1949699" name="Rectangle 3"/>
          <p:cNvSpPr>
            <a:spLocks noGrp="1" noChangeArrowheads="1"/>
          </p:cNvSpPr>
          <p:nvPr>
            <p:ph type="body" idx="1"/>
          </p:nvPr>
        </p:nvSpPr>
        <p:spPr>
          <a:xfrm>
            <a:off x="341313" y="3927475"/>
            <a:ext cx="6302375" cy="4648200"/>
          </a:xfrm>
        </p:spPr>
        <p:txBody>
          <a:bodyPr/>
          <a:lstStyle/>
          <a:p>
            <a:r>
              <a:rPr lang="en-US" sz="3200">
                <a:cs typeface="Arial" charset="0"/>
              </a:rPr>
              <a:t>One of the hospital epidemiologists we interviewed stated: </a:t>
            </a:r>
          </a:p>
          <a:p>
            <a:r>
              <a:rPr lang="en-US" sz="3200">
                <a:cs typeface="Arial" charset="0"/>
              </a:rPr>
              <a:t>“ I [nor] anyone else has really been able to get ourselves that excited about trying to prevent bladder </a:t>
            </a:r>
            <a:r>
              <a:rPr lang="en-US" sz="3200" u="sng">
                <a:cs typeface="Arial" charset="0"/>
              </a:rPr>
              <a:t>colonization</a:t>
            </a:r>
            <a:r>
              <a:rPr lang="en-US" sz="3200">
                <a:cs typeface="Arial" charset="0"/>
              </a:rPr>
              <a:t>.  But….I think that we probably should try to be more proactive about getting the catheters out.”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B80AC3-7648-4601-A690-16498B3C5DD2}" type="slidenum">
              <a:rPr lang="en-US"/>
              <a:pPr/>
              <a:t>44</a:t>
            </a:fld>
            <a:endParaRPr lang="en-US"/>
          </a:p>
        </p:txBody>
      </p:sp>
      <p:sp>
        <p:nvSpPr>
          <p:cNvPr id="1951746" name="Rectangle 2"/>
          <p:cNvSpPr>
            <a:spLocks noGrp="1" noRot="1" noChangeAspect="1" noChangeArrowheads="1" noTextEdit="1"/>
          </p:cNvSpPr>
          <p:nvPr>
            <p:ph type="sldImg"/>
          </p:nvPr>
        </p:nvSpPr>
        <p:spPr>
          <a:xfrm>
            <a:off x="904875" y="-571500"/>
            <a:ext cx="5214938" cy="3476625"/>
          </a:xfrm>
          <a:ln/>
        </p:spPr>
      </p:sp>
      <p:sp>
        <p:nvSpPr>
          <p:cNvPr id="1951747" name="Rectangle 3"/>
          <p:cNvSpPr>
            <a:spLocks noGrp="1" noChangeArrowheads="1"/>
          </p:cNvSpPr>
          <p:nvPr>
            <p:ph type="body" idx="1"/>
          </p:nvPr>
        </p:nvSpPr>
        <p:spPr>
          <a:xfrm>
            <a:off x="474663" y="3108325"/>
            <a:ext cx="6226175" cy="5467350"/>
          </a:xfrm>
        </p:spPr>
        <p:txBody>
          <a:bodyPr/>
          <a:lstStyle/>
          <a:p>
            <a:pPr>
              <a:lnSpc>
                <a:spcPct val="95000"/>
              </a:lnSpc>
              <a:spcBef>
                <a:spcPct val="15000"/>
              </a:spcBef>
              <a:spcAft>
                <a:spcPct val="15000"/>
              </a:spcAft>
            </a:pPr>
            <a:r>
              <a:rPr lang="en-US" sz="2600">
                <a:cs typeface="Arial" charset="0"/>
              </a:rPr>
              <a:t>Interestingly, we found that hospitals using urinary catheter reminders tended to highlight </a:t>
            </a:r>
            <a:r>
              <a:rPr lang="en-US" sz="2600" u="sng">
                <a:cs typeface="Arial" charset="0"/>
              </a:rPr>
              <a:t>non</a:t>
            </a:r>
            <a:r>
              <a:rPr lang="en-US" sz="2600">
                <a:cs typeface="Arial" charset="0"/>
              </a:rPr>
              <a:t>-infectious reasons for catheter removal: such as patient dignity, patient mobility, and length of stay  </a:t>
            </a:r>
          </a:p>
          <a:p>
            <a:pPr>
              <a:lnSpc>
                <a:spcPct val="95000"/>
              </a:lnSpc>
              <a:spcBef>
                <a:spcPct val="15000"/>
              </a:spcBef>
              <a:spcAft>
                <a:spcPct val="15000"/>
              </a:spcAft>
            </a:pPr>
            <a:r>
              <a:rPr lang="en-US" sz="2600">
                <a:cs typeface="Arial" charset="0"/>
              </a:rPr>
              <a:t>However, there was some pushback about removing catheters, especially from the nursing staff.</a:t>
            </a:r>
          </a:p>
          <a:p>
            <a:pPr>
              <a:lnSpc>
                <a:spcPct val="95000"/>
              </a:lnSpc>
              <a:spcBef>
                <a:spcPct val="15000"/>
              </a:spcBef>
              <a:spcAft>
                <a:spcPct val="15000"/>
              </a:spcAft>
            </a:pPr>
            <a:r>
              <a:rPr lang="en-US" sz="2600">
                <a:cs typeface="Times New Roman" pitchFamily="18" charset="0"/>
              </a:rPr>
              <a:t>One of the nurses told us: </a:t>
            </a:r>
            <a:r>
              <a:rPr lang="en-US" sz="2600">
                <a:cs typeface="Arial" charset="0"/>
              </a:rPr>
              <a:t>“…convenience unfortunately is a high priority …especially with urinary catheters…the workload will be increased if you have to take [patients] to the bathroom or you have to change their bed a little more often ….”</a:t>
            </a:r>
            <a:endParaRPr lang="en-US" sz="2600">
              <a:cs typeface="Times New Roman" pitchFamily="18" charset="0"/>
            </a:endParaRPr>
          </a:p>
          <a:p>
            <a:endParaRPr lang="en-US" sz="2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CFA6C-213C-4019-B529-732619BE6F56}" type="slidenum">
              <a:rPr lang="en-US"/>
              <a:pPr/>
              <a:t>45</a:t>
            </a:fld>
            <a:endParaRPr lang="en-US"/>
          </a:p>
        </p:txBody>
      </p:sp>
      <p:sp>
        <p:nvSpPr>
          <p:cNvPr id="1953794" name="Rectangle 2"/>
          <p:cNvSpPr>
            <a:spLocks noGrp="1" noRot="1" noChangeAspect="1" noChangeArrowheads="1" noTextEdit="1"/>
          </p:cNvSpPr>
          <p:nvPr>
            <p:ph type="sldImg"/>
          </p:nvPr>
        </p:nvSpPr>
        <p:spPr>
          <a:xfrm>
            <a:off x="809625" y="0"/>
            <a:ext cx="5214938" cy="3476625"/>
          </a:xfrm>
          <a:ln/>
        </p:spPr>
      </p:sp>
      <p:sp>
        <p:nvSpPr>
          <p:cNvPr id="1953795" name="Rectangle 3"/>
          <p:cNvSpPr>
            <a:spLocks noGrp="1" noChangeArrowheads="1"/>
          </p:cNvSpPr>
          <p:nvPr>
            <p:ph type="body" idx="1"/>
          </p:nvPr>
        </p:nvSpPr>
        <p:spPr>
          <a:xfrm>
            <a:off x="493713" y="3794125"/>
            <a:ext cx="6226175" cy="4781550"/>
          </a:xfrm>
        </p:spPr>
        <p:txBody>
          <a:bodyPr/>
          <a:lstStyle/>
          <a:p>
            <a:pPr>
              <a:spcBef>
                <a:spcPct val="40000"/>
              </a:spcBef>
              <a:spcAft>
                <a:spcPct val="40000"/>
              </a:spcAft>
            </a:pPr>
            <a:r>
              <a:rPr lang="en-US" sz="2800">
                <a:cs typeface="Arial" charset="0"/>
              </a:rPr>
              <a:t>Nurse buy-in is therefore important. </a:t>
            </a:r>
          </a:p>
          <a:p>
            <a:pPr>
              <a:spcBef>
                <a:spcPct val="40000"/>
              </a:spcBef>
              <a:spcAft>
                <a:spcPct val="40000"/>
              </a:spcAft>
            </a:pPr>
            <a:r>
              <a:rPr lang="en-US" sz="2800">
                <a:cs typeface="Arial" charset="0"/>
              </a:rPr>
              <a:t>As one physician administrator concluded: “Because the nurses on the geriatrics unit wanted to have their patients regain mobility…they viewed ambulation and mobility as a very important goal…versus the other units where the nurses didn’t necessarily feel that was a real goal in the patient’s plan for that day.”</a:t>
            </a:r>
          </a:p>
          <a:p>
            <a:endParaRPr lang="en-US" sz="28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3E77B-AD77-4615-8084-E5FAD08F63DA}" type="slidenum">
              <a:rPr lang="en-US"/>
              <a:pPr/>
              <a:t>46</a:t>
            </a:fld>
            <a:endParaRPr lang="en-US"/>
          </a:p>
        </p:txBody>
      </p:sp>
      <p:sp>
        <p:nvSpPr>
          <p:cNvPr id="1608706" name="Rectangle 2"/>
          <p:cNvSpPr>
            <a:spLocks noGrp="1" noRot="1" noChangeAspect="1" noChangeArrowheads="1" noTextEdit="1"/>
          </p:cNvSpPr>
          <p:nvPr>
            <p:ph type="sldImg"/>
          </p:nvPr>
        </p:nvSpPr>
        <p:spPr>
          <a:xfrm>
            <a:off x="904875" y="0"/>
            <a:ext cx="5214938" cy="3476625"/>
          </a:xfrm>
          <a:ln/>
        </p:spPr>
      </p:sp>
      <p:sp>
        <p:nvSpPr>
          <p:cNvPr id="1608707" name="Rectangle 3"/>
          <p:cNvSpPr>
            <a:spLocks noGrp="1" noChangeArrowheads="1"/>
          </p:cNvSpPr>
          <p:nvPr>
            <p:ph type="body" idx="1"/>
          </p:nvPr>
        </p:nvSpPr>
        <p:spPr>
          <a:xfrm>
            <a:off x="474663" y="3584575"/>
            <a:ext cx="6092825" cy="4991100"/>
          </a:xfrm>
        </p:spPr>
        <p:txBody>
          <a:bodyPr/>
          <a:lstStyle/>
          <a:p>
            <a:pPr>
              <a:lnSpc>
                <a:spcPct val="95000"/>
              </a:lnSpc>
              <a:spcBef>
                <a:spcPct val="20000"/>
              </a:spcBef>
            </a:pPr>
            <a:r>
              <a:rPr lang="en-US" sz="2600"/>
              <a:t>Since qualitative research focuses on discovering underlying “themes”, I will discuss one of these themes, </a:t>
            </a:r>
          </a:p>
          <a:p>
            <a:pPr>
              <a:lnSpc>
                <a:spcPct val="95000"/>
              </a:lnSpc>
              <a:spcBef>
                <a:spcPct val="20000"/>
              </a:spcBef>
            </a:pPr>
            <a:r>
              <a:rPr lang="en-US" sz="2600"/>
              <a:t>Namely… </a:t>
            </a:r>
          </a:p>
          <a:p>
            <a:pPr>
              <a:lnSpc>
                <a:spcPct val="95000"/>
              </a:lnSpc>
              <a:spcBef>
                <a:spcPct val="20000"/>
              </a:spcBef>
            </a:pPr>
            <a:r>
              <a:rPr lang="en-US" sz="2600"/>
              <a:t>Urinary catheter-related </a:t>
            </a:r>
            <a:r>
              <a:rPr lang="en-US" sz="2600" i="1"/>
              <a:t>infection</a:t>
            </a:r>
            <a:r>
              <a:rPr lang="en-US" sz="2600"/>
              <a:t> is a low priority, but timely removal of the catheters was considered important</a:t>
            </a:r>
          </a:p>
          <a:p>
            <a:pPr>
              <a:lnSpc>
                <a:spcPct val="95000"/>
              </a:lnSpc>
              <a:spcBef>
                <a:spcPct val="20000"/>
              </a:spcBef>
            </a:pPr>
            <a:endParaRPr lang="en-US" sz="2600"/>
          </a:p>
          <a:p>
            <a:pPr>
              <a:lnSpc>
                <a:spcPct val="95000"/>
              </a:lnSpc>
              <a:spcBef>
                <a:spcPct val="20000"/>
              </a:spcBef>
            </a:pPr>
            <a:r>
              <a:rPr lang="en-US" sz="2600">
                <a:cs typeface="Arial" charset="0"/>
              </a:rPr>
              <a:t>I provide illustrative quotes to explain this theme on the next few slides.</a:t>
            </a:r>
            <a:r>
              <a:rPr lang="en-US" sz="2400">
                <a:cs typeface="Arial" charset="0"/>
              </a:rPr>
              <a:t> </a:t>
            </a:r>
          </a:p>
          <a:p>
            <a:endParaRPr lang="en-US" sz="2400"/>
          </a:p>
          <a:p>
            <a:r>
              <a:rPr lang="en-US" sz="280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4DC14-D2D9-4590-BD6E-88685E51A6E2}" type="slidenum">
              <a:rPr lang="en-US"/>
              <a:pPr/>
              <a:t>49</a:t>
            </a:fld>
            <a:endParaRPr lang="en-US"/>
          </a:p>
        </p:txBody>
      </p:sp>
      <p:sp>
        <p:nvSpPr>
          <p:cNvPr id="2414594" name="Rectangle 2"/>
          <p:cNvSpPr>
            <a:spLocks noGrp="1" noRot="1" noChangeAspect="1" noChangeArrowheads="1" noTextEdit="1"/>
          </p:cNvSpPr>
          <p:nvPr>
            <p:ph type="sldImg"/>
          </p:nvPr>
        </p:nvSpPr>
        <p:spPr>
          <a:xfrm>
            <a:off x="962025" y="-1057275"/>
            <a:ext cx="5214938" cy="3476625"/>
          </a:xfrm>
          <a:ln/>
        </p:spPr>
      </p:sp>
      <p:sp>
        <p:nvSpPr>
          <p:cNvPr id="2414595" name="Rectangle 3"/>
          <p:cNvSpPr>
            <a:spLocks noGrp="1" noChangeArrowheads="1"/>
          </p:cNvSpPr>
          <p:nvPr>
            <p:ph type="body" idx="1"/>
          </p:nvPr>
        </p:nvSpPr>
        <p:spPr>
          <a:xfrm>
            <a:off x="341313" y="2593975"/>
            <a:ext cx="6340475" cy="6191250"/>
          </a:xfrm>
        </p:spPr>
        <p:txBody>
          <a:bodyPr/>
          <a:lstStyle/>
          <a:p>
            <a:pPr>
              <a:lnSpc>
                <a:spcPct val="95000"/>
              </a:lnSpc>
              <a:spcBef>
                <a:spcPct val="15000"/>
              </a:spcBef>
              <a:spcAft>
                <a:spcPct val="25000"/>
              </a:spcAft>
            </a:pPr>
            <a:r>
              <a:rPr lang="en-US" sz="2400"/>
              <a:t>I have divided these overarching themes into barriers and facilitators. First the barriers: One of the important barriers we discovered [HIT RETURN FOR NEXT BULLET] was the presence of organizational “constipators” who we define as passive-aggressive types who undermine change without active resistance. These individuals appear to be supportive of change but end up ‘gumming’ up the system, thereby requiring others to erect work-arounds to get by them. [HIT RETURN FOR NEXT BULLET]</a:t>
            </a:r>
          </a:p>
          <a:p>
            <a:pPr>
              <a:lnSpc>
                <a:spcPct val="95000"/>
              </a:lnSpc>
              <a:spcBef>
                <a:spcPct val="15000"/>
              </a:spcBef>
              <a:spcAft>
                <a:spcPct val="25000"/>
              </a:spcAft>
            </a:pPr>
            <a:r>
              <a:rPr lang="en-US" sz="2400"/>
              <a:t>Another important barrier was the presence of silos. These were either “</a:t>
            </a:r>
            <a:r>
              <a:rPr lang="en-US" sz="2400" u="sng"/>
              <a:t>Clinical/work-unit silos”</a:t>
            </a:r>
            <a:r>
              <a:rPr lang="en-US" sz="2400"/>
              <a:t>: in which everyone is in their own little world; And “</a:t>
            </a:r>
            <a:r>
              <a:rPr lang="en-US" sz="2400" u="sng"/>
              <a:t>Economic silos” </a:t>
            </a:r>
            <a:r>
              <a:rPr lang="en-US" sz="2400"/>
              <a:t>in which the cost of the practice comes from a different bucket than where the benefits flow</a:t>
            </a:r>
          </a:p>
          <a:p>
            <a:endParaRPr lang="en-US" sz="2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574DC-9CE9-4A47-BF53-A150E55C9177}" type="slidenum">
              <a:rPr lang="en-US"/>
              <a:pPr/>
              <a:t>50</a:t>
            </a:fld>
            <a:endParaRPr lang="en-US"/>
          </a:p>
        </p:txBody>
      </p:sp>
      <p:sp>
        <p:nvSpPr>
          <p:cNvPr id="1806338" name="Rectangle 2"/>
          <p:cNvSpPr>
            <a:spLocks noGrp="1" noRot="1" noChangeAspect="1" noChangeArrowheads="1" noTextEdit="1"/>
          </p:cNvSpPr>
          <p:nvPr>
            <p:ph type="sldImg"/>
          </p:nvPr>
        </p:nvSpPr>
        <p:spPr>
          <a:xfrm>
            <a:off x="962025" y="-1057275"/>
            <a:ext cx="5214938" cy="3476625"/>
          </a:xfrm>
          <a:ln/>
        </p:spPr>
      </p:sp>
      <p:sp>
        <p:nvSpPr>
          <p:cNvPr id="1806339" name="Rectangle 3"/>
          <p:cNvSpPr>
            <a:spLocks noGrp="1" noChangeArrowheads="1"/>
          </p:cNvSpPr>
          <p:nvPr>
            <p:ph type="body" idx="1"/>
          </p:nvPr>
        </p:nvSpPr>
        <p:spPr>
          <a:xfrm>
            <a:off x="341313" y="2593975"/>
            <a:ext cx="6340475" cy="6191250"/>
          </a:xfrm>
        </p:spPr>
        <p:txBody>
          <a:bodyPr/>
          <a:lstStyle/>
          <a:p>
            <a:pPr>
              <a:lnSpc>
                <a:spcPct val="95000"/>
              </a:lnSpc>
              <a:spcBef>
                <a:spcPct val="15000"/>
              </a:spcBef>
              <a:spcAft>
                <a:spcPct val="25000"/>
              </a:spcAft>
            </a:pPr>
            <a:r>
              <a:rPr lang="en-US" sz="2400"/>
              <a:t>I have divided these overarching themes into barriers and facilitators. First the barriers: One of the important barriers we discovered [HIT RETURN FOR NEXT BULLET] was the presence of organizational “constipators” who we define as passive-aggressive types who undermine change without active resistance. These individuals appear to be supportive of change but end up ‘gumming’ up the system, thereby requiring others to erect work-arounds to get by them. [HIT RETURN FOR NEXT BULLET]</a:t>
            </a:r>
          </a:p>
          <a:p>
            <a:pPr>
              <a:lnSpc>
                <a:spcPct val="95000"/>
              </a:lnSpc>
              <a:spcBef>
                <a:spcPct val="15000"/>
              </a:spcBef>
              <a:spcAft>
                <a:spcPct val="25000"/>
              </a:spcAft>
            </a:pPr>
            <a:r>
              <a:rPr lang="en-US" sz="2400"/>
              <a:t>Another important barrier was the presence of silos. These were either “</a:t>
            </a:r>
            <a:r>
              <a:rPr lang="en-US" sz="2400" u="sng"/>
              <a:t>Clinical/work-unit silos”</a:t>
            </a:r>
            <a:r>
              <a:rPr lang="en-US" sz="2400"/>
              <a:t>: in which everyone is in their own little world; And “</a:t>
            </a:r>
            <a:r>
              <a:rPr lang="en-US" sz="2400" u="sng"/>
              <a:t>Economic silos” </a:t>
            </a:r>
            <a:r>
              <a:rPr lang="en-US" sz="2400"/>
              <a:t>in which the cost of the practice comes from a different bucket than where the benefits flow</a:t>
            </a:r>
          </a:p>
          <a:p>
            <a:endParaRPr lang="en-US" sz="2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B381D-C0AE-4047-8129-E2481733129A}" type="slidenum">
              <a:rPr lang="en-US"/>
              <a:pPr/>
              <a:t>51</a:t>
            </a:fld>
            <a:endParaRPr lang="en-US"/>
          </a:p>
        </p:txBody>
      </p:sp>
      <p:sp>
        <p:nvSpPr>
          <p:cNvPr id="1808386" name="Rectangle 2"/>
          <p:cNvSpPr>
            <a:spLocks noGrp="1" noRot="1" noChangeAspect="1" noChangeArrowheads="1" noTextEdit="1"/>
          </p:cNvSpPr>
          <p:nvPr>
            <p:ph type="sldImg"/>
          </p:nvPr>
        </p:nvSpPr>
        <p:spPr>
          <a:xfrm>
            <a:off x="962025" y="-1057275"/>
            <a:ext cx="5214938" cy="3476625"/>
          </a:xfrm>
          <a:ln/>
        </p:spPr>
      </p:sp>
      <p:sp>
        <p:nvSpPr>
          <p:cNvPr id="1808387" name="Rectangle 3"/>
          <p:cNvSpPr>
            <a:spLocks noGrp="1" noChangeArrowheads="1"/>
          </p:cNvSpPr>
          <p:nvPr>
            <p:ph type="body" idx="1"/>
          </p:nvPr>
        </p:nvSpPr>
        <p:spPr>
          <a:xfrm>
            <a:off x="341313" y="2593975"/>
            <a:ext cx="6340475" cy="6191250"/>
          </a:xfrm>
        </p:spPr>
        <p:txBody>
          <a:bodyPr/>
          <a:lstStyle/>
          <a:p>
            <a:pPr>
              <a:lnSpc>
                <a:spcPct val="95000"/>
              </a:lnSpc>
              <a:spcBef>
                <a:spcPct val="15000"/>
              </a:spcBef>
              <a:spcAft>
                <a:spcPct val="25000"/>
              </a:spcAft>
            </a:pPr>
            <a:r>
              <a:rPr lang="en-US" sz="2400"/>
              <a:t>I have divided these overarching themes into barriers and facilitators. First the barriers: One of the important barriers we discovered [HIT RETURN FOR NEXT BULLET] was the presence of organizational “constipators” who we define as passive-aggressive types who undermine change without active resistance. These individuals appear to be supportive of change but end up ‘gumming’ up the system, thereby requiring others to erect work-arounds to get by them. [HIT RETURN FOR NEXT BULLET]</a:t>
            </a:r>
          </a:p>
          <a:p>
            <a:pPr>
              <a:lnSpc>
                <a:spcPct val="95000"/>
              </a:lnSpc>
              <a:spcBef>
                <a:spcPct val="15000"/>
              </a:spcBef>
              <a:spcAft>
                <a:spcPct val="25000"/>
              </a:spcAft>
            </a:pPr>
            <a:r>
              <a:rPr lang="en-US" sz="2400"/>
              <a:t>Another important barrier was the presence of silos. These were either “</a:t>
            </a:r>
            <a:r>
              <a:rPr lang="en-US" sz="2400" u="sng"/>
              <a:t>Clinical/work-unit silos”</a:t>
            </a:r>
            <a:r>
              <a:rPr lang="en-US" sz="2400"/>
              <a:t>: in which everyone is in their own little world; And “</a:t>
            </a:r>
            <a:r>
              <a:rPr lang="en-US" sz="2400" u="sng"/>
              <a:t>Economic silos” </a:t>
            </a:r>
            <a:r>
              <a:rPr lang="en-US" sz="2400"/>
              <a:t>in which the cost of the practice comes from a different bucket than where the benefits flow</a:t>
            </a:r>
          </a:p>
          <a:p>
            <a:endParaRPr lang="en-US" sz="2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5C93D0-5B80-41C6-82BF-F7AFF4B9755F}" type="slidenum">
              <a:rPr lang="en-US"/>
              <a:pPr/>
              <a:t>52</a:t>
            </a:fld>
            <a:endParaRPr lang="en-US"/>
          </a:p>
        </p:txBody>
      </p:sp>
      <p:sp>
        <p:nvSpPr>
          <p:cNvPr id="1811458" name="Rectangle 2"/>
          <p:cNvSpPr>
            <a:spLocks noGrp="1" noRot="1" noChangeAspect="1" noChangeArrowheads="1" noTextEdit="1"/>
          </p:cNvSpPr>
          <p:nvPr>
            <p:ph type="sldImg"/>
          </p:nvPr>
        </p:nvSpPr>
        <p:spPr>
          <a:xfrm>
            <a:off x="962025" y="-1057275"/>
            <a:ext cx="5214938" cy="3476625"/>
          </a:xfrm>
          <a:ln/>
        </p:spPr>
      </p:sp>
      <p:sp>
        <p:nvSpPr>
          <p:cNvPr id="1811459" name="Rectangle 3"/>
          <p:cNvSpPr>
            <a:spLocks noGrp="1" noChangeArrowheads="1"/>
          </p:cNvSpPr>
          <p:nvPr>
            <p:ph type="body" idx="1"/>
          </p:nvPr>
        </p:nvSpPr>
        <p:spPr>
          <a:xfrm>
            <a:off x="341313" y="2593975"/>
            <a:ext cx="6340475" cy="6191250"/>
          </a:xfrm>
        </p:spPr>
        <p:txBody>
          <a:bodyPr/>
          <a:lstStyle/>
          <a:p>
            <a:pPr>
              <a:lnSpc>
                <a:spcPct val="95000"/>
              </a:lnSpc>
              <a:spcBef>
                <a:spcPct val="15000"/>
              </a:spcBef>
              <a:spcAft>
                <a:spcPct val="25000"/>
              </a:spcAft>
            </a:pPr>
            <a:r>
              <a:rPr lang="en-US" sz="2400"/>
              <a:t>I have divided these overarching themes into barriers and facilitators. First the barriers: One of the important barriers we discovered [HIT RETURN FOR NEXT BULLET] was the presence of organizational “constipators” who we define as passive-aggressive types who undermine change without active resistance. These individuals appear to be supportive of change but end up ‘gumming’ up the system, thereby requiring others to erect work-arounds to get by them. [HIT RETURN FOR NEXT BULLET]</a:t>
            </a:r>
          </a:p>
          <a:p>
            <a:pPr>
              <a:lnSpc>
                <a:spcPct val="95000"/>
              </a:lnSpc>
              <a:spcBef>
                <a:spcPct val="15000"/>
              </a:spcBef>
              <a:spcAft>
                <a:spcPct val="25000"/>
              </a:spcAft>
            </a:pPr>
            <a:r>
              <a:rPr lang="en-US" sz="2400"/>
              <a:t>Another important barrier was the presence of silos. These were either “</a:t>
            </a:r>
            <a:r>
              <a:rPr lang="en-US" sz="2400" u="sng"/>
              <a:t>Clinical/work-unit silos”</a:t>
            </a:r>
            <a:r>
              <a:rPr lang="en-US" sz="2400"/>
              <a:t>: in which everyone is in their own little world; And “</a:t>
            </a:r>
            <a:r>
              <a:rPr lang="en-US" sz="2400" u="sng"/>
              <a:t>Economic silos” </a:t>
            </a:r>
            <a:r>
              <a:rPr lang="en-US" sz="2400"/>
              <a:t>in which the cost of the practice comes from a different bucket than where the benefits flow</a:t>
            </a:r>
          </a:p>
          <a:p>
            <a:endParaRPr lang="en-US" sz="2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AE37B-72C4-46A8-9A9C-688EE34DBEC7}" type="slidenum">
              <a:rPr lang="en-US"/>
              <a:pPr/>
              <a:t>10</a:t>
            </a:fld>
            <a:endParaRPr lang="en-US"/>
          </a:p>
        </p:txBody>
      </p:sp>
      <p:sp>
        <p:nvSpPr>
          <p:cNvPr id="1112066" name="Rectangle 2"/>
          <p:cNvSpPr>
            <a:spLocks noGrp="1" noChangeArrowheads="1"/>
          </p:cNvSpPr>
          <p:nvPr>
            <p:ph type="body" idx="1"/>
          </p:nvPr>
        </p:nvSpPr>
        <p:spPr bwMode="auto">
          <a:xfrm>
            <a:off x="931863" y="4403725"/>
            <a:ext cx="5121275" cy="4171950"/>
          </a:xfrm>
          <a:prstGeom prst="rect">
            <a:avLst/>
          </a:prstGeom>
          <a:noFill/>
          <a:ln w="12700">
            <a:miter lim="800000"/>
            <a:headEnd/>
            <a:tailEnd/>
          </a:ln>
        </p:spPr>
        <p:txBody>
          <a:bodyPr lIns="91918" tIns="45152" rIns="91918" bIns="45152"/>
          <a:lstStyle/>
          <a:p>
            <a:endParaRPr lang="en-US"/>
          </a:p>
        </p:txBody>
      </p:sp>
      <p:sp>
        <p:nvSpPr>
          <p:cNvPr id="1112067" name="Rectangle 3"/>
          <p:cNvSpPr>
            <a:spLocks noGrp="1" noRot="1" noChangeAspect="1" noChangeArrowheads="1"/>
          </p:cNvSpPr>
          <p:nvPr>
            <p:ph type="sldImg"/>
          </p:nvPr>
        </p:nvSpPr>
        <p:spPr bwMode="auto">
          <a:xfrm>
            <a:off x="885825" y="695325"/>
            <a:ext cx="5214938" cy="3476625"/>
          </a:xfrm>
          <a:prstGeom prst="rect">
            <a:avLst/>
          </a:prstGeom>
          <a:noFill/>
          <a:ln w="12700" cap="flat">
            <a:solidFill>
              <a:schemeClr val="tx1"/>
            </a:solidFill>
            <a:miter lim="800000"/>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272A5-BB58-4F58-9CD4-EA2A400FA2EF}" type="slidenum">
              <a:rPr lang="en-US"/>
              <a:pPr/>
              <a:t>53</a:t>
            </a:fld>
            <a:endParaRPr lang="en-US"/>
          </a:p>
        </p:txBody>
      </p:sp>
      <p:sp>
        <p:nvSpPr>
          <p:cNvPr id="2071554" name="Rectangle 2"/>
          <p:cNvSpPr>
            <a:spLocks noGrp="1" noRot="1" noChangeAspect="1" noChangeArrowheads="1" noTextEdit="1"/>
          </p:cNvSpPr>
          <p:nvPr>
            <p:ph type="sldImg"/>
          </p:nvPr>
        </p:nvSpPr>
        <p:spPr>
          <a:xfrm>
            <a:off x="962025" y="-1057275"/>
            <a:ext cx="5214938" cy="3476625"/>
          </a:xfrm>
          <a:ln/>
        </p:spPr>
      </p:sp>
      <p:sp>
        <p:nvSpPr>
          <p:cNvPr id="2071555" name="Rectangle 3"/>
          <p:cNvSpPr>
            <a:spLocks noGrp="1" noChangeArrowheads="1"/>
          </p:cNvSpPr>
          <p:nvPr>
            <p:ph type="body" idx="1"/>
          </p:nvPr>
        </p:nvSpPr>
        <p:spPr>
          <a:xfrm>
            <a:off x="341313" y="2593975"/>
            <a:ext cx="6340475" cy="6191250"/>
          </a:xfrm>
        </p:spPr>
        <p:txBody>
          <a:bodyPr/>
          <a:lstStyle/>
          <a:p>
            <a:pPr>
              <a:lnSpc>
                <a:spcPct val="95000"/>
              </a:lnSpc>
              <a:spcBef>
                <a:spcPct val="15000"/>
              </a:spcBef>
              <a:spcAft>
                <a:spcPct val="25000"/>
              </a:spcAft>
            </a:pPr>
            <a:r>
              <a:rPr lang="en-US" sz="2400"/>
              <a:t>I have divided these overarching themes into barriers and facilitators. First the barriers: One of the important barriers we discovered [HIT RETURN FOR NEXT BULLET] was the presence of organizational “constipators” who we define as passive-aggressive types who undermine change without active resistance. These individuals appear to be supportive of change but end up ‘gumming’ up the system, thereby requiring others to erect work-arounds to get by them. [HIT RETURN FOR NEXT BULLET]</a:t>
            </a:r>
          </a:p>
          <a:p>
            <a:pPr>
              <a:lnSpc>
                <a:spcPct val="95000"/>
              </a:lnSpc>
              <a:spcBef>
                <a:spcPct val="15000"/>
              </a:spcBef>
              <a:spcAft>
                <a:spcPct val="25000"/>
              </a:spcAft>
            </a:pPr>
            <a:r>
              <a:rPr lang="en-US" sz="2400"/>
              <a:t>Another important barrier was the presence of silos. These were either “</a:t>
            </a:r>
            <a:r>
              <a:rPr lang="en-US" sz="2400" u="sng"/>
              <a:t>Clinical/work-unit silos”</a:t>
            </a:r>
            <a:r>
              <a:rPr lang="en-US" sz="2400"/>
              <a:t>: in which everyone is in their own little world; And “</a:t>
            </a:r>
            <a:r>
              <a:rPr lang="en-US" sz="2400" u="sng"/>
              <a:t>Economic silos” </a:t>
            </a:r>
            <a:r>
              <a:rPr lang="en-US" sz="2400"/>
              <a:t>in which the cost of the practice comes from a different bucket than where the benefits flow</a:t>
            </a:r>
          </a:p>
          <a:p>
            <a:endParaRPr lang="en-US" sz="2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person doing the influencing is called</a:t>
            </a:r>
            <a:r>
              <a:rPr lang="en-US" baseline="0" dirty="0" smtClean="0"/>
              <a:t> a leader</a:t>
            </a:r>
            <a:endParaRPr lang="en-US" dirty="0"/>
          </a:p>
        </p:txBody>
      </p:sp>
      <p:sp>
        <p:nvSpPr>
          <p:cNvPr id="4" name="Slide Number Placeholder 3"/>
          <p:cNvSpPr>
            <a:spLocks noGrp="1"/>
          </p:cNvSpPr>
          <p:nvPr>
            <p:ph type="sldNum" sz="quarter" idx="10"/>
          </p:nvPr>
        </p:nvSpPr>
        <p:spPr/>
        <p:txBody>
          <a:bodyPr/>
          <a:lstStyle/>
          <a:p>
            <a:fld id="{DFF09825-8ABF-4DA2-8D2E-418975A1FB7C}" type="slidenum">
              <a:rPr lang="en-US" smtClean="0"/>
              <a:pPr/>
              <a:t>54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person doing the influencing is called</a:t>
            </a:r>
            <a:r>
              <a:rPr lang="en-US" baseline="0" dirty="0" smtClean="0"/>
              <a:t> a leader</a:t>
            </a:r>
            <a:endParaRPr lang="en-US" dirty="0"/>
          </a:p>
        </p:txBody>
      </p:sp>
      <p:sp>
        <p:nvSpPr>
          <p:cNvPr id="4" name="Slide Number Placeholder 3"/>
          <p:cNvSpPr>
            <a:spLocks noGrp="1"/>
          </p:cNvSpPr>
          <p:nvPr>
            <p:ph type="sldNum" sz="quarter" idx="10"/>
          </p:nvPr>
        </p:nvSpPr>
        <p:spPr/>
        <p:txBody>
          <a:bodyPr/>
          <a:lstStyle/>
          <a:p>
            <a:fld id="{DFF09825-8ABF-4DA2-8D2E-418975A1FB7C}" type="slidenum">
              <a:rPr lang="en-US" smtClean="0"/>
              <a:pPr/>
              <a:t>55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DDF7CF-B697-4AAA-A9B4-467504AA4F4B}" type="slidenum">
              <a:rPr lang="en-US"/>
              <a:pPr/>
              <a:t>56</a:t>
            </a:fld>
            <a:endParaRPr lang="en-US"/>
          </a:p>
        </p:txBody>
      </p:sp>
      <p:sp>
        <p:nvSpPr>
          <p:cNvPr id="2073602" name="Rectangle 2"/>
          <p:cNvSpPr>
            <a:spLocks noGrp="1" noRot="1" noChangeAspect="1" noChangeArrowheads="1" noTextEdit="1"/>
          </p:cNvSpPr>
          <p:nvPr>
            <p:ph type="sldImg"/>
          </p:nvPr>
        </p:nvSpPr>
        <p:spPr>
          <a:xfrm>
            <a:off x="847725" y="-285750"/>
            <a:ext cx="5214938" cy="3476625"/>
          </a:xfrm>
          <a:ln/>
        </p:spPr>
      </p:sp>
      <p:sp>
        <p:nvSpPr>
          <p:cNvPr id="2073603" name="Rectangle 3"/>
          <p:cNvSpPr>
            <a:spLocks noGrp="1" noChangeArrowheads="1"/>
          </p:cNvSpPr>
          <p:nvPr>
            <p:ph type="body" idx="1"/>
          </p:nvPr>
        </p:nvSpPr>
        <p:spPr>
          <a:xfrm>
            <a:off x="436563" y="3470275"/>
            <a:ext cx="6035675" cy="5800725"/>
          </a:xfrm>
        </p:spPr>
        <p:txBody>
          <a:bodyPr/>
          <a:lstStyle/>
          <a:p>
            <a:pPr>
              <a:lnSpc>
                <a:spcPct val="90000"/>
              </a:lnSpc>
              <a:spcBef>
                <a:spcPct val="15000"/>
              </a:spcBef>
              <a:spcAft>
                <a:spcPct val="15000"/>
              </a:spcAft>
            </a:pPr>
            <a:r>
              <a:rPr lang="en-US" sz="2400"/>
              <a:t>On the other hand, we found “collaboratives” –to be a powerful facilitator perhaps because they align clinical silos and goals. </a:t>
            </a:r>
          </a:p>
          <a:p>
            <a:pPr>
              <a:lnSpc>
                <a:spcPct val="90000"/>
              </a:lnSpc>
              <a:spcBef>
                <a:spcPct val="15000"/>
              </a:spcBef>
              <a:spcAft>
                <a:spcPct val="15000"/>
              </a:spcAft>
            </a:pPr>
            <a:r>
              <a:rPr lang="en-US" sz="2400"/>
              <a:t>There are several tools utilized by collaboratives that may account for their success, including: </a:t>
            </a:r>
          </a:p>
          <a:p>
            <a:pPr>
              <a:lnSpc>
                <a:spcPct val="90000"/>
              </a:lnSpc>
              <a:spcBef>
                <a:spcPct val="15000"/>
              </a:spcBef>
              <a:spcAft>
                <a:spcPct val="15000"/>
              </a:spcAft>
              <a:buFontTx/>
              <a:buChar char="•"/>
            </a:pPr>
            <a:r>
              <a:rPr lang="en-US" sz="2400"/>
              <a:t>CEO buy-in</a:t>
            </a:r>
          </a:p>
          <a:p>
            <a:pPr>
              <a:lnSpc>
                <a:spcPct val="90000"/>
              </a:lnSpc>
              <a:spcBef>
                <a:spcPct val="15000"/>
              </a:spcBef>
              <a:spcAft>
                <a:spcPct val="15000"/>
              </a:spcAft>
              <a:buFontTx/>
              <a:buChar char="•"/>
            </a:pPr>
            <a:r>
              <a:rPr lang="en-US" sz="2400"/>
              <a:t>Spotlighting of an issue</a:t>
            </a:r>
          </a:p>
          <a:p>
            <a:pPr>
              <a:lnSpc>
                <a:spcPct val="90000"/>
              </a:lnSpc>
              <a:spcBef>
                <a:spcPct val="15000"/>
              </a:spcBef>
              <a:spcAft>
                <a:spcPct val="15000"/>
              </a:spcAft>
              <a:buFontTx/>
              <a:buChar char="•"/>
            </a:pPr>
            <a:r>
              <a:rPr lang="en-US" sz="2400"/>
              <a:t>Identifying a champion (within the organization)</a:t>
            </a:r>
          </a:p>
          <a:p>
            <a:pPr>
              <a:lnSpc>
                <a:spcPct val="90000"/>
              </a:lnSpc>
              <a:spcBef>
                <a:spcPct val="15000"/>
              </a:spcBef>
              <a:spcAft>
                <a:spcPct val="15000"/>
              </a:spcAft>
              <a:buFontTx/>
              <a:buChar char="•"/>
            </a:pPr>
            <a:r>
              <a:rPr lang="en-US" sz="2400"/>
              <a:t>And using off-the-shelf solutions (that have already been developed)  </a:t>
            </a:r>
            <a:r>
              <a:rPr lang="en-US" sz="2400" b="1"/>
              <a:t> PAUSE</a:t>
            </a:r>
          </a:p>
          <a:p>
            <a:pPr>
              <a:lnSpc>
                <a:spcPct val="90000"/>
              </a:lnSpc>
              <a:spcBef>
                <a:spcPct val="15000"/>
              </a:spcBef>
              <a:spcAft>
                <a:spcPct val="15000"/>
              </a:spcAft>
            </a:pPr>
            <a:r>
              <a:rPr lang="en-US" sz="2400" b="1"/>
              <a:t>Now for the Discussion</a:t>
            </a:r>
            <a:r>
              <a:rPr lang="en-US" sz="2400"/>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EA5604-077F-4AD6-9C36-311446821464}" type="slidenum">
              <a:rPr lang="en-US"/>
              <a:pPr/>
              <a:t>57</a:t>
            </a:fld>
            <a:endParaRPr lang="en-US"/>
          </a:p>
        </p:txBody>
      </p:sp>
      <p:sp>
        <p:nvSpPr>
          <p:cNvPr id="2075650" name="Rectangle 2"/>
          <p:cNvSpPr>
            <a:spLocks noGrp="1" noRot="1" noChangeAspect="1" noChangeArrowheads="1" noTextEdit="1"/>
          </p:cNvSpPr>
          <p:nvPr>
            <p:ph type="sldImg"/>
          </p:nvPr>
        </p:nvSpPr>
        <p:spPr>
          <a:xfrm>
            <a:off x="847725" y="-285750"/>
            <a:ext cx="5214938" cy="3476625"/>
          </a:xfrm>
          <a:ln/>
        </p:spPr>
      </p:sp>
      <p:sp>
        <p:nvSpPr>
          <p:cNvPr id="2075651" name="Rectangle 3"/>
          <p:cNvSpPr>
            <a:spLocks noGrp="1" noChangeArrowheads="1"/>
          </p:cNvSpPr>
          <p:nvPr>
            <p:ph type="body" idx="1"/>
          </p:nvPr>
        </p:nvSpPr>
        <p:spPr>
          <a:xfrm>
            <a:off x="436563" y="3470275"/>
            <a:ext cx="6035675" cy="5800725"/>
          </a:xfrm>
        </p:spPr>
        <p:txBody>
          <a:bodyPr/>
          <a:lstStyle/>
          <a:p>
            <a:pPr>
              <a:lnSpc>
                <a:spcPct val="90000"/>
              </a:lnSpc>
              <a:spcBef>
                <a:spcPct val="15000"/>
              </a:spcBef>
              <a:spcAft>
                <a:spcPct val="15000"/>
              </a:spcAft>
            </a:pPr>
            <a:r>
              <a:rPr lang="en-US" sz="2400"/>
              <a:t>On the other hand, we found “collaboratives” –to be a powerful facilitator perhaps because they align clinical silos and goals. </a:t>
            </a:r>
          </a:p>
          <a:p>
            <a:pPr>
              <a:lnSpc>
                <a:spcPct val="90000"/>
              </a:lnSpc>
              <a:spcBef>
                <a:spcPct val="15000"/>
              </a:spcBef>
              <a:spcAft>
                <a:spcPct val="15000"/>
              </a:spcAft>
            </a:pPr>
            <a:r>
              <a:rPr lang="en-US" sz="2400"/>
              <a:t>There are several tools utilized by collaboratives that may account for their success, including: </a:t>
            </a:r>
          </a:p>
          <a:p>
            <a:pPr>
              <a:lnSpc>
                <a:spcPct val="90000"/>
              </a:lnSpc>
              <a:spcBef>
                <a:spcPct val="15000"/>
              </a:spcBef>
              <a:spcAft>
                <a:spcPct val="15000"/>
              </a:spcAft>
              <a:buFontTx/>
              <a:buChar char="•"/>
            </a:pPr>
            <a:r>
              <a:rPr lang="en-US" sz="2400"/>
              <a:t>CEO buy-in</a:t>
            </a:r>
          </a:p>
          <a:p>
            <a:pPr>
              <a:lnSpc>
                <a:spcPct val="90000"/>
              </a:lnSpc>
              <a:spcBef>
                <a:spcPct val="15000"/>
              </a:spcBef>
              <a:spcAft>
                <a:spcPct val="15000"/>
              </a:spcAft>
              <a:buFontTx/>
              <a:buChar char="•"/>
            </a:pPr>
            <a:r>
              <a:rPr lang="en-US" sz="2400"/>
              <a:t>Spotlighting of an issue</a:t>
            </a:r>
          </a:p>
          <a:p>
            <a:pPr>
              <a:lnSpc>
                <a:spcPct val="90000"/>
              </a:lnSpc>
              <a:spcBef>
                <a:spcPct val="15000"/>
              </a:spcBef>
              <a:spcAft>
                <a:spcPct val="15000"/>
              </a:spcAft>
              <a:buFontTx/>
              <a:buChar char="•"/>
            </a:pPr>
            <a:r>
              <a:rPr lang="en-US" sz="2400"/>
              <a:t>Identifying a champion (within the organization)</a:t>
            </a:r>
          </a:p>
          <a:p>
            <a:pPr>
              <a:lnSpc>
                <a:spcPct val="90000"/>
              </a:lnSpc>
              <a:spcBef>
                <a:spcPct val="15000"/>
              </a:spcBef>
              <a:spcAft>
                <a:spcPct val="15000"/>
              </a:spcAft>
              <a:buFontTx/>
              <a:buChar char="•"/>
            </a:pPr>
            <a:r>
              <a:rPr lang="en-US" sz="2400"/>
              <a:t>And using off-the-shelf solutions (that have already been developed)  </a:t>
            </a:r>
            <a:r>
              <a:rPr lang="en-US" sz="2400" b="1"/>
              <a:t> PAUSE</a:t>
            </a:r>
          </a:p>
          <a:p>
            <a:pPr>
              <a:lnSpc>
                <a:spcPct val="90000"/>
              </a:lnSpc>
              <a:spcBef>
                <a:spcPct val="15000"/>
              </a:spcBef>
              <a:spcAft>
                <a:spcPct val="15000"/>
              </a:spcAft>
            </a:pPr>
            <a:r>
              <a:rPr lang="en-US" sz="2400" b="1"/>
              <a:t>Now for the Discussion</a:t>
            </a:r>
            <a:r>
              <a:rPr lang="en-US" sz="2400"/>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4BC3E-E9FA-47B8-8051-F2EA41A37DA6}" type="slidenum">
              <a:rPr lang="en-US"/>
              <a:pPr/>
              <a:t>59</a:t>
            </a:fld>
            <a:endParaRPr lang="en-US"/>
          </a:p>
        </p:txBody>
      </p:sp>
      <p:sp>
        <p:nvSpPr>
          <p:cNvPr id="2000898" name="Rectangle 2"/>
          <p:cNvSpPr>
            <a:spLocks noGrp="1" noRot="1" noChangeAspect="1" noChangeArrowheads="1" noTextEdit="1"/>
          </p:cNvSpPr>
          <p:nvPr>
            <p:ph type="sldImg"/>
          </p:nvPr>
        </p:nvSpPr>
        <p:spPr>
          <a:xfrm>
            <a:off x="962025" y="-1057275"/>
            <a:ext cx="5214938" cy="3476625"/>
          </a:xfrm>
          <a:ln/>
        </p:spPr>
      </p:sp>
      <p:sp>
        <p:nvSpPr>
          <p:cNvPr id="2000899" name="Rectangle 3"/>
          <p:cNvSpPr>
            <a:spLocks noGrp="1" noChangeArrowheads="1"/>
          </p:cNvSpPr>
          <p:nvPr>
            <p:ph type="body" idx="1"/>
          </p:nvPr>
        </p:nvSpPr>
        <p:spPr>
          <a:xfrm>
            <a:off x="341313" y="2593975"/>
            <a:ext cx="6340475" cy="6191250"/>
          </a:xfrm>
        </p:spPr>
        <p:txBody>
          <a:bodyPr/>
          <a:lstStyle/>
          <a:p>
            <a:pPr>
              <a:lnSpc>
                <a:spcPct val="95000"/>
              </a:lnSpc>
              <a:spcBef>
                <a:spcPct val="15000"/>
              </a:spcBef>
              <a:spcAft>
                <a:spcPct val="25000"/>
              </a:spcAft>
            </a:pPr>
            <a:r>
              <a:rPr lang="en-US" sz="2400"/>
              <a:t>I have divided these overarching themes into barriers and facilitators. First the barriers: One of the important barriers we discovered [HIT RETURN FOR NEXT BULLET] was the presence of organizational “constipators” who we define as passive-aggressive types who undermine change without active resistance. These individuals appear to be supportive of change but end up ‘gumming’ up the system, thereby requiring others to erect work-arounds to get by them. [HIT RETURN FOR NEXT BULLET]</a:t>
            </a:r>
          </a:p>
          <a:p>
            <a:pPr>
              <a:lnSpc>
                <a:spcPct val="95000"/>
              </a:lnSpc>
              <a:spcBef>
                <a:spcPct val="15000"/>
              </a:spcBef>
              <a:spcAft>
                <a:spcPct val="25000"/>
              </a:spcAft>
            </a:pPr>
            <a:r>
              <a:rPr lang="en-US" sz="2400"/>
              <a:t>Another important barrier was the presence of silos. These were either “</a:t>
            </a:r>
            <a:r>
              <a:rPr lang="en-US" sz="2400" u="sng"/>
              <a:t>Clinical/work-unit silos”</a:t>
            </a:r>
            <a:r>
              <a:rPr lang="en-US" sz="2400"/>
              <a:t>: in which everyone is in their own little world; And “</a:t>
            </a:r>
            <a:r>
              <a:rPr lang="en-US" sz="2400" u="sng"/>
              <a:t>Economic silos” </a:t>
            </a:r>
            <a:r>
              <a:rPr lang="en-US" sz="2400"/>
              <a:t>in which the cost of the practice comes from a different bucket than where the benefits flow</a:t>
            </a:r>
          </a:p>
          <a:p>
            <a:endParaRPr lang="en-US" sz="2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9BAA6-CF4B-401A-AA3C-41D329E4ED59}" type="slidenum">
              <a:rPr lang="en-US"/>
              <a:pPr/>
              <a:t>11</a:t>
            </a:fld>
            <a:endParaRPr lang="en-US"/>
          </a:p>
        </p:txBody>
      </p:sp>
      <p:sp>
        <p:nvSpPr>
          <p:cNvPr id="1115138" name="Rectangle 2"/>
          <p:cNvSpPr>
            <a:spLocks noGrp="1" noChangeArrowheads="1"/>
          </p:cNvSpPr>
          <p:nvPr>
            <p:ph type="body" idx="1"/>
          </p:nvPr>
        </p:nvSpPr>
        <p:spPr bwMode="auto">
          <a:xfrm>
            <a:off x="931863" y="4403725"/>
            <a:ext cx="5121275" cy="4171950"/>
          </a:xfrm>
          <a:prstGeom prst="rect">
            <a:avLst/>
          </a:prstGeom>
          <a:noFill/>
          <a:ln w="12700">
            <a:miter lim="800000"/>
            <a:headEnd/>
            <a:tailEnd/>
          </a:ln>
        </p:spPr>
        <p:txBody>
          <a:bodyPr lIns="91918" tIns="45152" rIns="91918" bIns="45152"/>
          <a:lstStyle/>
          <a:p>
            <a:endParaRPr lang="en-US"/>
          </a:p>
        </p:txBody>
      </p:sp>
      <p:sp>
        <p:nvSpPr>
          <p:cNvPr id="1115139" name="Rectangle 3"/>
          <p:cNvSpPr>
            <a:spLocks noGrp="1" noRot="1" noChangeAspect="1" noChangeArrowheads="1"/>
          </p:cNvSpPr>
          <p:nvPr>
            <p:ph type="sldImg"/>
          </p:nvPr>
        </p:nvSpPr>
        <p:spPr bwMode="auto">
          <a:xfrm>
            <a:off x="885825" y="695325"/>
            <a:ext cx="5214938" cy="3476625"/>
          </a:xfrm>
          <a:prstGeom prst="rect">
            <a:avLst/>
          </a:prstGeom>
          <a:noFill/>
          <a:ln w="12700" cap="flat">
            <a:solidFill>
              <a:schemeClr val="tx1"/>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6BF83-F00E-4AF8-9E71-40E21F1F6BD8}" type="slidenum">
              <a:rPr lang="en-US"/>
              <a:pPr/>
              <a:t>14</a:t>
            </a:fld>
            <a:endParaRPr lang="en-US"/>
          </a:p>
        </p:txBody>
      </p:sp>
      <p:sp>
        <p:nvSpPr>
          <p:cNvPr id="1895426" name="Rectangle 2"/>
          <p:cNvSpPr>
            <a:spLocks noGrp="1" noChangeArrowheads="1"/>
          </p:cNvSpPr>
          <p:nvPr>
            <p:ph type="body" idx="1"/>
          </p:nvPr>
        </p:nvSpPr>
        <p:spPr>
          <a:ln/>
        </p:spPr>
        <p:txBody>
          <a:bodyPr lIns="91918" tIns="45152" rIns="91918" bIns="45152"/>
          <a:lstStyle/>
          <a:p>
            <a:endParaRPr lang="en-US"/>
          </a:p>
        </p:txBody>
      </p:sp>
      <p:sp>
        <p:nvSpPr>
          <p:cNvPr id="1895427"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41049-2BEB-433A-9181-A64CB3A317B9}" type="slidenum">
              <a:rPr lang="en-US"/>
              <a:pPr/>
              <a:t>15</a:t>
            </a:fld>
            <a:endParaRPr lang="en-US"/>
          </a:p>
        </p:txBody>
      </p:sp>
      <p:sp>
        <p:nvSpPr>
          <p:cNvPr id="1897474" name="Rectangle 2"/>
          <p:cNvSpPr>
            <a:spLocks noGrp="1" noChangeArrowheads="1"/>
          </p:cNvSpPr>
          <p:nvPr>
            <p:ph type="body" idx="1"/>
          </p:nvPr>
        </p:nvSpPr>
        <p:spPr>
          <a:ln/>
        </p:spPr>
        <p:txBody>
          <a:bodyPr lIns="91918" tIns="45152" rIns="91918" bIns="45152"/>
          <a:lstStyle/>
          <a:p>
            <a:endParaRPr lang="en-US"/>
          </a:p>
        </p:txBody>
      </p:sp>
      <p:sp>
        <p:nvSpPr>
          <p:cNvPr id="1897475"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F384ED-AD0B-455D-8F7D-204777A248CE}" type="slidenum">
              <a:rPr lang="en-US"/>
              <a:pPr/>
              <a:t>16</a:t>
            </a:fld>
            <a:endParaRPr lang="en-US"/>
          </a:p>
        </p:txBody>
      </p:sp>
      <p:sp>
        <p:nvSpPr>
          <p:cNvPr id="1899522" name="Rectangle 2"/>
          <p:cNvSpPr>
            <a:spLocks noGrp="1" noRot="1" noChangeAspect="1" noChangeArrowheads="1" noTextEdit="1"/>
          </p:cNvSpPr>
          <p:nvPr>
            <p:ph type="sldImg"/>
          </p:nvPr>
        </p:nvSpPr>
        <p:spPr>
          <a:ln/>
        </p:spPr>
      </p:sp>
      <p:sp>
        <p:nvSpPr>
          <p:cNvPr id="1899523" name="Rectangle 3"/>
          <p:cNvSpPr>
            <a:spLocks noGrp="1" noChangeArrowheads="1"/>
          </p:cNvSpPr>
          <p:nvPr>
            <p:ph type="body" idx="1"/>
          </p:nvPr>
        </p:nvSpPr>
        <p:spPr>
          <a:xfrm>
            <a:off x="465138" y="4403725"/>
            <a:ext cx="6132512" cy="4171950"/>
          </a:xfrm>
        </p:spPr>
        <p:txBody>
          <a:bodyPr/>
          <a:lstStyle/>
          <a:p>
            <a:pPr>
              <a:lnSpc>
                <a:spcPct val="115000"/>
              </a:lnSpc>
            </a:pPr>
            <a:r>
              <a:rPr lang="en-US" sz="2800"/>
              <a:t>As seen in this table, 18% of medical students, 22% of interns, 28% of residents, and 35% of attending physicians were </a:t>
            </a:r>
            <a:r>
              <a:rPr lang="en-US" sz="2800" u="sng"/>
              <a:t>unaware</a:t>
            </a:r>
            <a:r>
              <a:rPr lang="en-US" sz="2800"/>
              <a:t> that the patients that they were responsible for had an indwelling catheter.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1C0C1-2467-4888-9C3D-98E17C778959}" type="slidenum">
              <a:rPr lang="en-US"/>
              <a:pPr/>
              <a:t>17</a:t>
            </a:fld>
            <a:endParaRPr lang="en-US"/>
          </a:p>
        </p:txBody>
      </p:sp>
      <p:sp>
        <p:nvSpPr>
          <p:cNvPr id="1901570" name="Rectangle 2"/>
          <p:cNvSpPr>
            <a:spLocks noGrp="1" noChangeArrowheads="1"/>
          </p:cNvSpPr>
          <p:nvPr>
            <p:ph type="body" idx="1"/>
          </p:nvPr>
        </p:nvSpPr>
        <p:spPr>
          <a:ln/>
        </p:spPr>
        <p:txBody>
          <a:bodyPr lIns="91918" tIns="45152" rIns="91918" bIns="45152"/>
          <a:lstStyle/>
          <a:p>
            <a:endParaRPr lang="en-US"/>
          </a:p>
        </p:txBody>
      </p:sp>
      <p:sp>
        <p:nvSpPr>
          <p:cNvPr id="1901571"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E86D0C-9FCC-45D2-B6BD-06B454854576}" type="slidenum">
              <a:rPr lang="en-US"/>
              <a:pPr/>
              <a:t>18</a:t>
            </a:fld>
            <a:endParaRPr lang="en-US"/>
          </a:p>
        </p:txBody>
      </p:sp>
      <p:sp>
        <p:nvSpPr>
          <p:cNvPr id="2394114" name="Rectangle 2"/>
          <p:cNvSpPr>
            <a:spLocks noGrp="1" noChangeArrowheads="1"/>
          </p:cNvSpPr>
          <p:nvPr>
            <p:ph type="body" idx="1"/>
          </p:nvPr>
        </p:nvSpPr>
        <p:spPr>
          <a:ln/>
        </p:spPr>
        <p:txBody>
          <a:bodyPr lIns="91918" tIns="45152" rIns="91918" bIns="45152"/>
          <a:lstStyle/>
          <a:p>
            <a:endParaRPr lang="en-US"/>
          </a:p>
        </p:txBody>
      </p:sp>
      <p:sp>
        <p:nvSpPr>
          <p:cNvPr id="2394115"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71525" y="2286000"/>
            <a:ext cx="874395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543050" y="3886200"/>
            <a:ext cx="7200900" cy="1752600"/>
          </a:xfrm>
        </p:spPr>
        <p:txBody>
          <a:bodyPr/>
          <a:lstStyle>
            <a:lvl1pPr marL="0" indent="0" algn="ctr">
              <a:buFontTx/>
              <a:buNone/>
              <a:defRPr sz="3200"/>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43E6B5F6-FE3B-47F4-BB56-131DFADBBC2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136389E-0065-4B07-BDA3-F1A10FFBBA4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381000"/>
            <a:ext cx="2185987"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381000"/>
            <a:ext cx="6405563"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EEF0E4-AE18-4FF5-9BE0-122F7621B52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381000"/>
            <a:ext cx="874395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771525" y="6248400"/>
            <a:ext cx="2143125" cy="457200"/>
          </a:xfrm>
        </p:spPr>
        <p:txBody>
          <a:bodyPr/>
          <a:lstStyle>
            <a:lvl1pPr>
              <a:defRPr/>
            </a:lvl1pPr>
          </a:lstStyle>
          <a:p>
            <a:endParaRPr lang="en-US"/>
          </a:p>
        </p:txBody>
      </p:sp>
      <p:sp>
        <p:nvSpPr>
          <p:cNvPr id="4" name="Footer Placeholder 3"/>
          <p:cNvSpPr>
            <a:spLocks noGrp="1"/>
          </p:cNvSpPr>
          <p:nvPr>
            <p:ph type="ftr" sz="quarter" idx="11"/>
          </p:nvPr>
        </p:nvSpPr>
        <p:spPr>
          <a:xfrm>
            <a:off x="3514725" y="6248400"/>
            <a:ext cx="325755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7372350" y="6248400"/>
            <a:ext cx="2143125" cy="457200"/>
          </a:xfrm>
        </p:spPr>
        <p:txBody>
          <a:bodyPr/>
          <a:lstStyle>
            <a:lvl1pPr>
              <a:defRPr/>
            </a:lvl1pPr>
          </a:lstStyle>
          <a:p>
            <a:fld id="{F36E207B-CE54-4FC0-BEC9-FD5B1CA2568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19700" y="1828800"/>
            <a:ext cx="4295775" cy="4114800"/>
          </a:xfrm>
        </p:spPr>
        <p:txBody>
          <a:bodyPr/>
          <a:lstStyle/>
          <a:p>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4C5F1BA1-CB1B-4848-9DD1-F75ED797051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219700" y="1828800"/>
            <a:ext cx="4295775" cy="4114800"/>
          </a:xfrm>
        </p:spPr>
        <p:txBody>
          <a:bodyPr/>
          <a:lstStyle/>
          <a:p>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2C0CF412-945A-4FEF-9FA2-789E251E2B49}"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87439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1525" y="3962400"/>
            <a:ext cx="87439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6D556C56-C783-4723-8C2D-61B28CF8EA9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3810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71525" y="6248400"/>
            <a:ext cx="2143125" cy="457200"/>
          </a:xfrm>
        </p:spPr>
        <p:txBody>
          <a:bodyPr/>
          <a:lstStyle>
            <a:lvl1pPr>
              <a:defRPr/>
            </a:lvl1pPr>
          </a:lstStyle>
          <a:p>
            <a:endParaRPr lang="en-US"/>
          </a:p>
        </p:txBody>
      </p:sp>
      <p:sp>
        <p:nvSpPr>
          <p:cNvPr id="6" name="Footer Placeholder 5"/>
          <p:cNvSpPr>
            <a:spLocks noGrp="1"/>
          </p:cNvSpPr>
          <p:nvPr>
            <p:ph type="ftr" sz="quarter" idx="11"/>
          </p:nvPr>
        </p:nvSpPr>
        <p:spPr>
          <a:xfrm>
            <a:off x="3514725" y="6248400"/>
            <a:ext cx="325755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372350" y="6248400"/>
            <a:ext cx="2143125" cy="457200"/>
          </a:xfrm>
        </p:spPr>
        <p:txBody>
          <a:bodyPr/>
          <a:lstStyle>
            <a:lvl1pPr>
              <a:defRPr/>
            </a:lvl1pPr>
          </a:lstStyle>
          <a:p>
            <a:fld id="{D4291D6F-7633-40A7-831F-5C467A1A078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452A7B-77A2-400C-B126-4775DA32EAF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9577FA-7572-4B48-82EA-29094B54F5D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8288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011E62-7ED8-4DAE-ACA0-55FBEB8E28A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250A53E-2645-418A-A73E-68AFF75B4A8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B37D644-79FE-49A3-B66C-557E2A729E1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207000D-DD60-4049-9E07-FBBC71F27C8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4A5B08-0CCF-4D35-A82C-39AD7C6F38D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19A3D93-371C-48EA-88E6-9076162F531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381000"/>
            <a:ext cx="87439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828800"/>
            <a:ext cx="874395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endParaRPr lang="en-US"/>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defRPr>
            </a:lvl1pPr>
          </a:lstStyle>
          <a:p>
            <a:endParaRPr lang="en-US"/>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fld id="{B42B9B78-0C59-4A1B-AA9D-9F8508C59BB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Times New Roman" pitchFamily="18" charset="0"/>
        </a:defRPr>
      </a:lvl2pPr>
      <a:lvl3pPr algn="ctr" rtl="0" eaLnBrk="0" fontAlgn="base" hangingPunct="0">
        <a:spcBef>
          <a:spcPct val="0"/>
        </a:spcBef>
        <a:spcAft>
          <a:spcPct val="0"/>
        </a:spcAft>
        <a:defRPr sz="4000">
          <a:solidFill>
            <a:schemeClr val="tx2"/>
          </a:solidFill>
          <a:latin typeface="Times New Roman" pitchFamily="18" charset="0"/>
        </a:defRPr>
      </a:lvl3pPr>
      <a:lvl4pPr algn="ctr" rtl="0" eaLnBrk="0" fontAlgn="base" hangingPunct="0">
        <a:spcBef>
          <a:spcPct val="0"/>
        </a:spcBef>
        <a:spcAft>
          <a:spcPct val="0"/>
        </a:spcAft>
        <a:defRPr sz="4000">
          <a:solidFill>
            <a:schemeClr val="tx2"/>
          </a:solidFill>
          <a:latin typeface="Times New Roman" pitchFamily="18" charset="0"/>
        </a:defRPr>
      </a:lvl4pPr>
      <a:lvl5pPr algn="ctr" rtl="0" eaLnBrk="0" fontAlgn="base" hangingPunct="0">
        <a:spcBef>
          <a:spcPct val="0"/>
        </a:spcBef>
        <a:spcAft>
          <a:spcPct val="0"/>
        </a:spcAft>
        <a:defRPr sz="4000">
          <a:solidFill>
            <a:schemeClr val="tx2"/>
          </a:solidFill>
          <a:latin typeface="Times New Roman" pitchFamily="18" charset="0"/>
        </a:defRPr>
      </a:lvl5pPr>
      <a:lvl6pPr marL="457200" algn="ctr" rtl="0" eaLnBrk="0" fontAlgn="base" hangingPunct="0">
        <a:spcBef>
          <a:spcPct val="0"/>
        </a:spcBef>
        <a:spcAft>
          <a:spcPct val="0"/>
        </a:spcAft>
        <a:defRPr sz="4000">
          <a:solidFill>
            <a:schemeClr val="tx2"/>
          </a:solidFill>
          <a:latin typeface="Times New Roman" pitchFamily="18" charset="0"/>
        </a:defRPr>
      </a:lvl6pPr>
      <a:lvl7pPr marL="914400" algn="ctr" rtl="0" eaLnBrk="0" fontAlgn="base" hangingPunct="0">
        <a:spcBef>
          <a:spcPct val="0"/>
        </a:spcBef>
        <a:spcAft>
          <a:spcPct val="0"/>
        </a:spcAft>
        <a:defRPr sz="4000">
          <a:solidFill>
            <a:schemeClr val="tx2"/>
          </a:solidFill>
          <a:latin typeface="Times New Roman" pitchFamily="18" charset="0"/>
        </a:defRPr>
      </a:lvl7pPr>
      <a:lvl8pPr marL="1371600" algn="ctr" rtl="0" eaLnBrk="0" fontAlgn="base" hangingPunct="0">
        <a:spcBef>
          <a:spcPct val="0"/>
        </a:spcBef>
        <a:spcAft>
          <a:spcPct val="0"/>
        </a:spcAft>
        <a:defRPr sz="4000">
          <a:solidFill>
            <a:schemeClr val="tx2"/>
          </a:solidFill>
          <a:latin typeface="Times New Roman" pitchFamily="18" charset="0"/>
        </a:defRPr>
      </a:lvl8pPr>
      <a:lvl9pPr marL="1828800" algn="ctr" rtl="0" eaLnBrk="0" fontAlgn="base" hangingPunct="0">
        <a:spcBef>
          <a:spcPct val="0"/>
        </a:spcBef>
        <a:spcAft>
          <a:spcPct val="0"/>
        </a:spcAft>
        <a:defRPr sz="4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eaLnBrk="0" fontAlgn="base" hangingPunct="0">
        <a:spcBef>
          <a:spcPct val="20000"/>
        </a:spcBef>
        <a:spcAft>
          <a:spcPct val="0"/>
        </a:spcAft>
        <a:buChar char="»"/>
        <a:defRPr sz="2000">
          <a:solidFill>
            <a:schemeClr val="tx1"/>
          </a:solidFill>
          <a:latin typeface="+mj-lt"/>
        </a:defRPr>
      </a:lvl6pPr>
      <a:lvl7pPr marL="2971800" indent="-228600" algn="l" rtl="0" eaLnBrk="0" fontAlgn="base" hangingPunct="0">
        <a:spcBef>
          <a:spcPct val="20000"/>
        </a:spcBef>
        <a:spcAft>
          <a:spcPct val="0"/>
        </a:spcAft>
        <a:buChar char="»"/>
        <a:defRPr sz="2000">
          <a:solidFill>
            <a:schemeClr val="tx1"/>
          </a:solidFill>
          <a:latin typeface="+mj-lt"/>
        </a:defRPr>
      </a:lvl7pPr>
      <a:lvl8pPr marL="3429000" indent="-228600" algn="l" rtl="0" eaLnBrk="0" fontAlgn="base" hangingPunct="0">
        <a:spcBef>
          <a:spcPct val="20000"/>
        </a:spcBef>
        <a:spcAft>
          <a:spcPct val="0"/>
        </a:spcAft>
        <a:buChar char="»"/>
        <a:defRPr sz="2000">
          <a:solidFill>
            <a:schemeClr val="tx1"/>
          </a:solidFill>
          <a:latin typeface="+mj-lt"/>
        </a:defRPr>
      </a:lvl8pPr>
      <a:lvl9pPr marL="3886200" indent="-228600" algn="l" rtl="0" eaLnBrk="0" fontAlgn="base" hangingPunct="0">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Microsoft_Office_Word_97_-_2003_Document1.doc"/></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ontent.nejm.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ctrTitle"/>
          </p:nvPr>
        </p:nvSpPr>
        <p:spPr>
          <a:xfrm>
            <a:off x="400050" y="215900"/>
            <a:ext cx="9429750" cy="1695450"/>
          </a:xfrm>
        </p:spPr>
        <p:txBody>
          <a:bodyPr/>
          <a:lstStyle/>
          <a:p>
            <a:r>
              <a:rPr lang="en-US" b="1" dirty="0" smtClean="0">
                <a:solidFill>
                  <a:schemeClr val="tx1"/>
                </a:solidFill>
                <a:latin typeface="Arial" charset="0"/>
              </a:rPr>
              <a:t>Preventing </a:t>
            </a:r>
            <a:r>
              <a:rPr lang="en-US" b="1" dirty="0">
                <a:solidFill>
                  <a:schemeClr val="tx1"/>
                </a:solidFill>
                <a:latin typeface="Arial" charset="0"/>
              </a:rPr>
              <a:t>Catheter-Associated Urinary Tract </a:t>
            </a:r>
            <a:r>
              <a:rPr lang="en-US" b="1" dirty="0" smtClean="0">
                <a:solidFill>
                  <a:schemeClr val="tx1"/>
                </a:solidFill>
                <a:latin typeface="Arial" charset="0"/>
              </a:rPr>
              <a:t>Infection: Translating Research into Practice</a:t>
            </a:r>
            <a:endParaRPr lang="en-US" b="1" dirty="0">
              <a:solidFill>
                <a:schemeClr val="tx1"/>
              </a:solidFill>
              <a:latin typeface="Arial" charset="0"/>
            </a:endParaRPr>
          </a:p>
        </p:txBody>
      </p:sp>
      <p:sp>
        <p:nvSpPr>
          <p:cNvPr id="1354755" name="Rectangle 3"/>
          <p:cNvSpPr>
            <a:spLocks noGrp="1" noChangeArrowheads="1"/>
          </p:cNvSpPr>
          <p:nvPr>
            <p:ph type="subTitle" idx="1"/>
          </p:nvPr>
        </p:nvSpPr>
        <p:spPr>
          <a:xfrm>
            <a:off x="1055688" y="1852613"/>
            <a:ext cx="8283575" cy="2667000"/>
          </a:xfrm>
        </p:spPr>
        <p:txBody>
          <a:bodyPr/>
          <a:lstStyle/>
          <a:p>
            <a:pPr marL="914400" lvl="2" indent="0" algn="ctr">
              <a:buFontTx/>
              <a:buNone/>
            </a:pPr>
            <a:endParaRPr lang="en-US" sz="1800" dirty="0"/>
          </a:p>
          <a:p>
            <a:r>
              <a:rPr lang="en-US" sz="2800" dirty="0">
                <a:solidFill>
                  <a:schemeClr val="tx2"/>
                </a:solidFill>
              </a:rPr>
              <a:t>Sanjay Saint, MD, MPH</a:t>
            </a:r>
          </a:p>
          <a:p>
            <a:r>
              <a:rPr lang="en-US" sz="2800" dirty="0">
                <a:solidFill>
                  <a:schemeClr val="tx2"/>
                </a:solidFill>
              </a:rPr>
              <a:t>Professor of Medicine</a:t>
            </a:r>
          </a:p>
          <a:p>
            <a:r>
              <a:rPr lang="en-US" sz="2800" dirty="0">
                <a:solidFill>
                  <a:schemeClr val="tx2"/>
                </a:solidFill>
              </a:rPr>
              <a:t>Ann Arbor VA Medical Center</a:t>
            </a:r>
          </a:p>
          <a:p>
            <a:r>
              <a:rPr lang="en-US" sz="2800" dirty="0">
                <a:solidFill>
                  <a:schemeClr val="tx2"/>
                </a:solidFill>
              </a:rPr>
              <a:t>University of Michigan Medical School</a:t>
            </a:r>
            <a:endParaRPr lang="en-US" sz="2800" dirty="0"/>
          </a:p>
          <a:p>
            <a:endParaRPr lang="en-US" sz="2800" dirty="0"/>
          </a:p>
          <a:p>
            <a:r>
              <a:rPr lang="en-US" sz="2400" i="1" dirty="0"/>
              <a:t> </a:t>
            </a:r>
          </a:p>
          <a:p>
            <a:endParaRPr lang="en-US" sz="2400" i="1" dirty="0"/>
          </a:p>
          <a:p>
            <a:endParaRPr lang="en-US" sz="2800" i="1" dirty="0"/>
          </a:p>
        </p:txBody>
      </p:sp>
      <p:graphicFrame>
        <p:nvGraphicFramePr>
          <p:cNvPr id="1354756" name="Object 4"/>
          <p:cNvGraphicFramePr>
            <a:graphicFrameLocks noChangeAspect="1"/>
          </p:cNvGraphicFramePr>
          <p:nvPr/>
        </p:nvGraphicFramePr>
        <p:xfrm>
          <a:off x="6438900" y="4816475"/>
          <a:ext cx="1814513" cy="1501775"/>
        </p:xfrm>
        <a:graphic>
          <a:graphicData uri="http://schemas.openxmlformats.org/presentationml/2006/ole">
            <p:oleObj spid="_x0000_s2537474" name="Photo Editor Photo" r:id="rId4" imgW="1152381" imgH="923810" progId="">
              <p:embed/>
            </p:oleObj>
          </a:graphicData>
        </a:graphic>
      </p:graphicFrame>
      <p:graphicFrame>
        <p:nvGraphicFramePr>
          <p:cNvPr id="1354757" name="Object 5"/>
          <p:cNvGraphicFramePr>
            <a:graphicFrameLocks noChangeAspect="1"/>
          </p:cNvGraphicFramePr>
          <p:nvPr/>
        </p:nvGraphicFramePr>
        <p:xfrm>
          <a:off x="2255838" y="4870450"/>
          <a:ext cx="1662112" cy="1514475"/>
        </p:xfrm>
        <a:graphic>
          <a:graphicData uri="http://schemas.openxmlformats.org/presentationml/2006/ole">
            <p:oleObj spid="_x0000_s2537475" name="Bitmap Image" r:id="rId5" imgW="4153480" imgH="5133333" progId="PBrush">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ChangeArrowheads="1"/>
          </p:cNvSpPr>
          <p:nvPr>
            <p:ph type="body" idx="1"/>
          </p:nvPr>
        </p:nvSpPr>
        <p:spPr>
          <a:xfrm>
            <a:off x="379413" y="1989138"/>
            <a:ext cx="9567862" cy="4114800"/>
          </a:xfrm>
          <a:noFill/>
          <a:ln/>
        </p:spPr>
        <p:txBody>
          <a:bodyPr lIns="90488" tIns="44450" rIns="90488" bIns="44450"/>
          <a:lstStyle/>
          <a:p>
            <a:pPr>
              <a:spcBef>
                <a:spcPct val="30000"/>
              </a:spcBef>
              <a:spcAft>
                <a:spcPct val="30000"/>
              </a:spcAft>
              <a:buFontTx/>
              <a:buNone/>
            </a:pPr>
            <a:r>
              <a:rPr lang="en-US" sz="3200">
                <a:solidFill>
                  <a:srgbClr val="FFFF00"/>
                </a:solidFill>
              </a:rPr>
              <a:t>Organisms enter the bladder by </a:t>
            </a:r>
            <a:r>
              <a:rPr lang="en-US" sz="3200" b="1" u="sng">
                <a:solidFill>
                  <a:srgbClr val="FFFF00"/>
                </a:solidFill>
              </a:rPr>
              <a:t>3 ways</a:t>
            </a:r>
            <a:r>
              <a:rPr lang="en-US" sz="3200">
                <a:solidFill>
                  <a:srgbClr val="FFFF00"/>
                </a:solidFill>
              </a:rPr>
              <a:t>:</a:t>
            </a:r>
          </a:p>
          <a:p>
            <a:pPr>
              <a:spcBef>
                <a:spcPct val="30000"/>
              </a:spcBef>
              <a:spcAft>
                <a:spcPct val="30000"/>
              </a:spcAft>
              <a:buFontTx/>
              <a:buNone/>
            </a:pPr>
            <a:r>
              <a:rPr lang="en-US" sz="3200">
                <a:solidFill>
                  <a:srgbClr val="FFFF00"/>
                </a:solidFill>
              </a:rPr>
              <a:t>	1)  At time of catheter insertion</a:t>
            </a:r>
          </a:p>
          <a:p>
            <a:pPr>
              <a:spcBef>
                <a:spcPct val="30000"/>
              </a:spcBef>
              <a:spcAft>
                <a:spcPct val="30000"/>
              </a:spcAft>
              <a:buFontTx/>
              <a:buNone/>
            </a:pPr>
            <a:r>
              <a:rPr lang="en-US" sz="3200">
                <a:solidFill>
                  <a:srgbClr val="FFFF00"/>
                </a:solidFill>
              </a:rPr>
              <a:t>	2)  Through the catheter lumen (from a colonized 	drainage bag)</a:t>
            </a:r>
          </a:p>
          <a:p>
            <a:pPr>
              <a:spcBef>
                <a:spcPct val="30000"/>
              </a:spcBef>
              <a:spcAft>
                <a:spcPct val="30000"/>
              </a:spcAft>
              <a:buFontTx/>
              <a:buNone/>
            </a:pPr>
            <a:r>
              <a:rPr lang="en-US" sz="3200">
                <a:solidFill>
                  <a:srgbClr val="FFFF00"/>
                </a:solidFill>
              </a:rPr>
              <a:t>	3)  Along external surface of the catheter 			(migrate along the catheter-mucosal interface)</a:t>
            </a:r>
          </a:p>
          <a:p>
            <a:pPr>
              <a:spcBef>
                <a:spcPct val="30000"/>
              </a:spcBef>
              <a:spcAft>
                <a:spcPct val="30000"/>
              </a:spcAft>
              <a:buFontTx/>
              <a:buNone/>
            </a:pPr>
            <a:endParaRPr lang="en-US" sz="3200">
              <a:solidFill>
                <a:srgbClr val="FFFF00"/>
              </a:solidFill>
            </a:endParaRPr>
          </a:p>
        </p:txBody>
      </p:sp>
      <p:sp>
        <p:nvSpPr>
          <p:cNvPr id="1111043" name="Rectangle 3"/>
          <p:cNvSpPr>
            <a:spLocks noGrp="1" noChangeArrowheads="1"/>
          </p:cNvSpPr>
          <p:nvPr>
            <p:ph type="title"/>
          </p:nvPr>
        </p:nvSpPr>
        <p:spPr/>
        <p:txBody>
          <a:bodyPr/>
          <a:lstStyle/>
          <a:p>
            <a:r>
              <a:rPr lang="en-US" sz="3600" dirty="0">
                <a:latin typeface="Arial" charset="0"/>
              </a:rPr>
              <a:t>Urinary </a:t>
            </a:r>
            <a:r>
              <a:rPr lang="en-US" sz="3600" dirty="0" smtClean="0">
                <a:latin typeface="Arial" charset="0"/>
              </a:rPr>
              <a:t>Catheter-Related </a:t>
            </a:r>
            <a:r>
              <a:rPr lang="en-US" sz="3600" dirty="0">
                <a:latin typeface="Arial" charset="0"/>
              </a:rPr>
              <a:t>Infection:</a:t>
            </a:r>
            <a:br>
              <a:rPr lang="en-US" sz="3600" dirty="0">
                <a:latin typeface="Arial" charset="0"/>
              </a:rPr>
            </a:br>
            <a:r>
              <a:rPr lang="en-US" sz="3600" dirty="0">
                <a:latin typeface="Arial" charset="0"/>
              </a:rPr>
              <a:t> </a:t>
            </a:r>
            <a:r>
              <a:rPr lang="en-US" sz="3600" dirty="0" err="1">
                <a:latin typeface="Arial" charset="0"/>
              </a:rPr>
              <a:t>Pathophysiology</a:t>
            </a:r>
            <a:endParaRPr lang="en-US" sz="3600" dirty="0">
              <a:latin typeface="Arial" charset="0"/>
            </a:endParaRPr>
          </a:p>
        </p:txBody>
      </p:sp>
      <p:sp>
        <p:nvSpPr>
          <p:cNvPr id="1111044" name="Text Box 4"/>
          <p:cNvSpPr txBox="1">
            <a:spLocks noChangeArrowheads="1"/>
          </p:cNvSpPr>
          <p:nvPr/>
        </p:nvSpPr>
        <p:spPr bwMode="auto">
          <a:xfrm>
            <a:off x="4800600" y="6229350"/>
            <a:ext cx="5124450" cy="336550"/>
          </a:xfrm>
          <a:prstGeom prst="rect">
            <a:avLst/>
          </a:prstGeom>
          <a:noFill/>
          <a:ln w="9525">
            <a:noFill/>
            <a:miter lim="800000"/>
            <a:headEnd/>
            <a:tailEnd/>
          </a:ln>
          <a:effectLst/>
        </p:spPr>
        <p:txBody>
          <a:bodyPr>
            <a:spAutoFit/>
          </a:bodyPr>
          <a:lstStyle/>
          <a:p>
            <a:pPr>
              <a:spcBef>
                <a:spcPct val="50000"/>
              </a:spcBef>
            </a:pPr>
            <a:r>
              <a:rPr lang="en-US" sz="1600">
                <a:solidFill>
                  <a:srgbClr val="FFFF66"/>
                </a:solidFill>
              </a:rPr>
              <a:t>(Tambyah, Halvorson, Maki. Mayo Clin Proc 1999)</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ChangeArrowheads="1"/>
          </p:cNvSpPr>
          <p:nvPr>
            <p:ph type="body" idx="1"/>
          </p:nvPr>
        </p:nvSpPr>
        <p:spPr>
          <a:noFill/>
          <a:ln/>
        </p:spPr>
        <p:txBody>
          <a:bodyPr lIns="90488" tIns="44450" rIns="90488" bIns="44450"/>
          <a:lstStyle/>
          <a:p>
            <a:pPr>
              <a:buFontTx/>
              <a:buNone/>
            </a:pPr>
            <a:r>
              <a:rPr lang="en-US"/>
              <a:t>           Intraluminal 			Extraluminal</a:t>
            </a:r>
          </a:p>
          <a:p>
            <a:pPr>
              <a:buFontTx/>
              <a:buNone/>
            </a:pPr>
            <a:endParaRPr lang="en-US"/>
          </a:p>
          <a:p>
            <a:pPr>
              <a:buFontTx/>
              <a:buNone/>
            </a:pPr>
            <a:r>
              <a:rPr lang="en-US"/>
              <a:t>		</a:t>
            </a:r>
          </a:p>
          <a:p>
            <a:pPr>
              <a:buFontTx/>
              <a:buNone/>
            </a:pPr>
            <a:endParaRPr lang="en-US"/>
          </a:p>
          <a:p>
            <a:pPr>
              <a:buFontTx/>
              <a:buNone/>
            </a:pPr>
            <a:r>
              <a:rPr lang="en-US"/>
              <a:t>Detrusor spasm	Shedding of cells	     Bacteremia</a:t>
            </a:r>
          </a:p>
          <a:p>
            <a:pPr>
              <a:buFontTx/>
              <a:buNone/>
            </a:pPr>
            <a:endParaRPr lang="en-US"/>
          </a:p>
          <a:p>
            <a:pPr>
              <a:buFontTx/>
              <a:buNone/>
            </a:pPr>
            <a:r>
              <a:rPr lang="en-US"/>
              <a:t>    Leakage		   Obstruction	            Fever</a:t>
            </a:r>
          </a:p>
          <a:p>
            <a:pPr>
              <a:buFontTx/>
              <a:buNone/>
            </a:pPr>
            <a:r>
              <a:rPr lang="en-US"/>
              <a:t>				     (+) UA		       Hypotension</a:t>
            </a:r>
          </a:p>
        </p:txBody>
      </p:sp>
      <p:sp>
        <p:nvSpPr>
          <p:cNvPr id="1114115" name="Line 3"/>
          <p:cNvSpPr>
            <a:spLocks noChangeShapeType="1"/>
          </p:cNvSpPr>
          <p:nvPr/>
        </p:nvSpPr>
        <p:spPr bwMode="auto">
          <a:xfrm>
            <a:off x="4914900" y="3587750"/>
            <a:ext cx="0" cy="4445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114116" name="Line 4"/>
          <p:cNvSpPr>
            <a:spLocks noChangeShapeType="1"/>
          </p:cNvSpPr>
          <p:nvPr/>
        </p:nvSpPr>
        <p:spPr bwMode="auto">
          <a:xfrm>
            <a:off x="2095500" y="4578350"/>
            <a:ext cx="0" cy="4445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114117" name="Line 5"/>
          <p:cNvSpPr>
            <a:spLocks noChangeShapeType="1"/>
          </p:cNvSpPr>
          <p:nvPr/>
        </p:nvSpPr>
        <p:spPr bwMode="auto">
          <a:xfrm>
            <a:off x="4991100" y="4578350"/>
            <a:ext cx="0" cy="3683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114118" name="Line 6"/>
          <p:cNvSpPr>
            <a:spLocks noChangeShapeType="1"/>
          </p:cNvSpPr>
          <p:nvPr/>
        </p:nvSpPr>
        <p:spPr bwMode="auto">
          <a:xfrm>
            <a:off x="7962900" y="4578350"/>
            <a:ext cx="0" cy="3683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114119" name="Line 7"/>
          <p:cNvSpPr>
            <a:spLocks noChangeShapeType="1"/>
          </p:cNvSpPr>
          <p:nvPr/>
        </p:nvSpPr>
        <p:spPr bwMode="auto">
          <a:xfrm>
            <a:off x="6978650" y="3587750"/>
            <a:ext cx="749300" cy="3683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114120" name="Line 8"/>
          <p:cNvSpPr>
            <a:spLocks noChangeShapeType="1"/>
          </p:cNvSpPr>
          <p:nvPr/>
        </p:nvSpPr>
        <p:spPr bwMode="auto">
          <a:xfrm flipH="1">
            <a:off x="2393950" y="3587750"/>
            <a:ext cx="927100" cy="368300"/>
          </a:xfrm>
          <a:prstGeom prst="line">
            <a:avLst/>
          </a:prstGeom>
          <a:noFill/>
          <a:ln w="12700">
            <a:solidFill>
              <a:schemeClr val="tx1"/>
            </a:solidFill>
            <a:round/>
            <a:headEnd/>
            <a:tailEnd type="triangle" w="med" len="med"/>
          </a:ln>
          <a:effectLst/>
        </p:spPr>
        <p:txBody>
          <a:bodyPr wrap="none" anchor="ctr"/>
          <a:lstStyle/>
          <a:p>
            <a:endParaRPr lang="en-US"/>
          </a:p>
        </p:txBody>
      </p:sp>
      <p:sp useBgFill="1">
        <p:nvSpPr>
          <p:cNvPr id="1114121" name="Rectangle 9"/>
          <p:cNvSpPr>
            <a:spLocks noChangeArrowheads="1"/>
          </p:cNvSpPr>
          <p:nvPr/>
        </p:nvSpPr>
        <p:spPr bwMode="auto">
          <a:xfrm>
            <a:off x="1935163" y="2824163"/>
            <a:ext cx="6265862" cy="766762"/>
          </a:xfrm>
          <a:prstGeom prst="rect">
            <a:avLst/>
          </a:prstGeom>
          <a:ln w="12700">
            <a:solidFill>
              <a:schemeClr val="folHlink"/>
            </a:solidFill>
            <a:miter lim="800000"/>
            <a:headEnd/>
            <a:tailEnd/>
          </a:ln>
          <a:effectLst/>
        </p:spPr>
        <p:txBody>
          <a:bodyPr wrap="none" lIns="90488" tIns="44450" rIns="90488" bIns="44450" anchor="ctr"/>
          <a:lstStyle/>
          <a:p>
            <a:pPr algn="ctr"/>
            <a:r>
              <a:rPr lang="en-US" sz="2800" b="1"/>
              <a:t>Bladder infection with inflammation</a:t>
            </a:r>
            <a:endParaRPr lang="en-US" sz="2800">
              <a:latin typeface="Times New Roman" pitchFamily="18" charset="0"/>
            </a:endParaRPr>
          </a:p>
        </p:txBody>
      </p:sp>
      <p:sp>
        <p:nvSpPr>
          <p:cNvPr id="1114122" name="Rectangle 10"/>
          <p:cNvSpPr>
            <a:spLocks noGrp="1" noChangeArrowheads="1"/>
          </p:cNvSpPr>
          <p:nvPr>
            <p:ph type="title"/>
          </p:nvPr>
        </p:nvSpPr>
        <p:spPr/>
        <p:txBody>
          <a:bodyPr/>
          <a:lstStyle/>
          <a:p>
            <a:r>
              <a:rPr lang="en-US" sz="3600">
                <a:latin typeface="Arial" charset="0"/>
              </a:rPr>
              <a:t>Urinary Catheter-related Infection:</a:t>
            </a:r>
            <a:br>
              <a:rPr lang="en-US" sz="3600">
                <a:latin typeface="Arial" charset="0"/>
              </a:rPr>
            </a:br>
            <a:r>
              <a:rPr lang="en-US" sz="3600">
                <a:latin typeface="Arial" charset="0"/>
              </a:rPr>
              <a:t> Pathophysiology</a:t>
            </a:r>
          </a:p>
        </p:txBody>
      </p:sp>
      <p:sp>
        <p:nvSpPr>
          <p:cNvPr id="1114123" name="Line 11"/>
          <p:cNvSpPr>
            <a:spLocks noChangeShapeType="1"/>
          </p:cNvSpPr>
          <p:nvPr/>
        </p:nvSpPr>
        <p:spPr bwMode="auto">
          <a:xfrm>
            <a:off x="2803525" y="2392363"/>
            <a:ext cx="15875" cy="214312"/>
          </a:xfrm>
          <a:prstGeom prst="line">
            <a:avLst/>
          </a:prstGeom>
          <a:noFill/>
          <a:ln w="19050">
            <a:solidFill>
              <a:schemeClr val="tx1"/>
            </a:solidFill>
            <a:round/>
            <a:headEnd/>
            <a:tailEnd type="triangle" w="med" len="med"/>
          </a:ln>
          <a:effectLst/>
        </p:spPr>
        <p:txBody>
          <a:bodyPr wrap="none" anchor="ctr"/>
          <a:lstStyle/>
          <a:p>
            <a:endParaRPr lang="en-US"/>
          </a:p>
        </p:txBody>
      </p:sp>
      <p:sp>
        <p:nvSpPr>
          <p:cNvPr id="1114124" name="Line 12"/>
          <p:cNvSpPr>
            <a:spLocks noChangeShapeType="1"/>
          </p:cNvSpPr>
          <p:nvPr/>
        </p:nvSpPr>
        <p:spPr bwMode="auto">
          <a:xfrm>
            <a:off x="7097713" y="2424113"/>
            <a:ext cx="15875" cy="214312"/>
          </a:xfrm>
          <a:prstGeom prst="line">
            <a:avLst/>
          </a:prstGeom>
          <a:noFill/>
          <a:ln w="19050">
            <a:solidFill>
              <a:schemeClr val="tx1"/>
            </a:solidFill>
            <a:round/>
            <a:headEnd/>
            <a:tailEnd type="triangle" w="med" len="me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ChangeArrowheads="1"/>
          </p:cNvSpPr>
          <p:nvPr/>
        </p:nvSpPr>
        <p:spPr bwMode="auto">
          <a:xfrm>
            <a:off x="258763" y="214313"/>
            <a:ext cx="10028237" cy="1143000"/>
          </a:xfrm>
          <a:prstGeom prst="rect">
            <a:avLst/>
          </a:prstGeom>
          <a:noFill/>
          <a:ln w="9525">
            <a:noFill/>
            <a:miter lim="800000"/>
            <a:headEnd/>
            <a:tailEnd/>
          </a:ln>
          <a:effectLst/>
        </p:spPr>
        <p:txBody>
          <a:bodyPr anchor="ctr"/>
          <a:lstStyle/>
          <a:p>
            <a:pPr algn="ctr"/>
            <a:r>
              <a:rPr lang="en-US" sz="3200">
                <a:solidFill>
                  <a:schemeClr val="tx2"/>
                </a:solidFill>
              </a:rPr>
              <a:t>The Indwelling Urinary Catheter:</a:t>
            </a:r>
            <a:br>
              <a:rPr lang="en-US" sz="3200">
                <a:solidFill>
                  <a:schemeClr val="tx2"/>
                </a:solidFill>
              </a:rPr>
            </a:br>
            <a:r>
              <a:rPr lang="en-US" sz="3200">
                <a:solidFill>
                  <a:schemeClr val="tx2"/>
                </a:solidFill>
              </a:rPr>
              <a:t>A “1-Point” Restraint?</a:t>
            </a:r>
            <a:endParaRPr lang="en-US" sz="2000">
              <a:solidFill>
                <a:schemeClr val="tx2"/>
              </a:solidFill>
            </a:endParaRPr>
          </a:p>
        </p:txBody>
      </p:sp>
      <p:sp>
        <p:nvSpPr>
          <p:cNvPr id="1110019" name="Rectangle 3"/>
          <p:cNvSpPr>
            <a:spLocks noChangeArrowheads="1"/>
          </p:cNvSpPr>
          <p:nvPr/>
        </p:nvSpPr>
        <p:spPr bwMode="auto">
          <a:xfrm>
            <a:off x="365125" y="1600200"/>
            <a:ext cx="9632950" cy="4114800"/>
          </a:xfrm>
          <a:prstGeom prst="rect">
            <a:avLst/>
          </a:prstGeom>
          <a:noFill/>
          <a:ln w="9525">
            <a:noFill/>
            <a:miter lim="800000"/>
            <a:headEnd/>
            <a:tailEnd/>
          </a:ln>
          <a:effectLst/>
        </p:spPr>
        <p:txBody>
          <a:bodyPr/>
          <a:lstStyle/>
          <a:p>
            <a:pPr marL="342900" indent="-342900">
              <a:spcBef>
                <a:spcPct val="20000"/>
              </a:spcBef>
              <a:spcAft>
                <a:spcPct val="25000"/>
              </a:spcAft>
            </a:pPr>
            <a:r>
              <a:rPr lang="en-US" sz="3200" u="sng" dirty="0"/>
              <a:t>Satisfaction survey of 100 catheterized VA patients</a:t>
            </a:r>
            <a:r>
              <a:rPr lang="en-US" sz="3200" dirty="0"/>
              <a:t>:</a:t>
            </a:r>
          </a:p>
          <a:p>
            <a:pPr marL="342900" indent="-342900">
              <a:spcBef>
                <a:spcPct val="20000"/>
              </a:spcBef>
              <a:spcAft>
                <a:spcPct val="25000"/>
              </a:spcAft>
              <a:buFontTx/>
              <a:buChar char="•"/>
            </a:pPr>
            <a:r>
              <a:rPr lang="en-US" sz="3200" dirty="0"/>
              <a:t>42% found the indwelling catheter to be uncomfortable</a:t>
            </a:r>
          </a:p>
          <a:p>
            <a:pPr marL="342900" indent="-342900">
              <a:spcBef>
                <a:spcPct val="20000"/>
              </a:spcBef>
              <a:spcAft>
                <a:spcPct val="25000"/>
              </a:spcAft>
              <a:buFontTx/>
              <a:buChar char="•"/>
            </a:pPr>
            <a:r>
              <a:rPr lang="en-US" sz="3200" dirty="0"/>
              <a:t>48% stated that it was painful</a:t>
            </a:r>
          </a:p>
          <a:p>
            <a:pPr marL="342900" indent="-342900">
              <a:spcBef>
                <a:spcPct val="20000"/>
              </a:spcBef>
              <a:spcAft>
                <a:spcPct val="25000"/>
              </a:spcAft>
              <a:buFontTx/>
              <a:buChar char="•"/>
            </a:pPr>
            <a:r>
              <a:rPr lang="en-US" sz="3200" dirty="0"/>
              <a:t>61% noted that it restricted their ADLs</a:t>
            </a:r>
          </a:p>
          <a:p>
            <a:pPr marL="342900" indent="-342900">
              <a:spcBef>
                <a:spcPct val="20000"/>
              </a:spcBef>
              <a:spcAft>
                <a:spcPct val="25000"/>
              </a:spcAft>
              <a:buFontTx/>
              <a:buChar char="•"/>
            </a:pPr>
            <a:r>
              <a:rPr lang="en-US" sz="3200" dirty="0"/>
              <a:t>2 patients provided unsolicited comments that their catheter “hurt like hell”  </a:t>
            </a:r>
          </a:p>
          <a:p>
            <a:pPr marL="342900" indent="-342900" algn="r">
              <a:spcBef>
                <a:spcPct val="20000"/>
              </a:spcBef>
              <a:spcAft>
                <a:spcPct val="25000"/>
              </a:spcAft>
            </a:pPr>
            <a:r>
              <a:rPr lang="en-US" sz="1800" dirty="0"/>
              <a:t>(</a:t>
            </a:r>
            <a:r>
              <a:rPr lang="en-US" sz="1800" dirty="0" smtClean="0"/>
              <a:t>Saint et al. </a:t>
            </a:r>
            <a:r>
              <a:rPr lang="en-US" sz="1800" dirty="0"/>
              <a:t>JAGS 1999)</a:t>
            </a:r>
            <a:endParaRPr lang="en-US" sz="2800" dirty="0"/>
          </a:p>
          <a:p>
            <a:pPr marL="342900" indent="-342900">
              <a:spcBef>
                <a:spcPct val="20000"/>
              </a:spcBef>
              <a:spcAft>
                <a:spcPct val="25000"/>
              </a:spcAft>
              <a:buFontTx/>
              <a:buChar char="•"/>
            </a:pP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642" name="Rectangle 2"/>
          <p:cNvSpPr>
            <a:spLocks noGrp="1" noChangeArrowheads="1"/>
          </p:cNvSpPr>
          <p:nvPr>
            <p:ph type="body" sz="half" idx="1"/>
          </p:nvPr>
        </p:nvSpPr>
        <p:spPr>
          <a:xfrm>
            <a:off x="379413" y="1784350"/>
            <a:ext cx="4806950" cy="4114800"/>
          </a:xfrm>
          <a:noFill/>
          <a:ln/>
        </p:spPr>
        <p:txBody>
          <a:bodyPr lIns="90488" tIns="44450" rIns="90488" bIns="44450"/>
          <a:lstStyle/>
          <a:p>
            <a:pPr>
              <a:lnSpc>
                <a:spcPct val="150000"/>
              </a:lnSpc>
            </a:pPr>
            <a:r>
              <a:rPr lang="en-US" sz="3600" dirty="0">
                <a:solidFill>
                  <a:schemeClr val="folHlink"/>
                </a:solidFill>
              </a:rPr>
              <a:t>Background </a:t>
            </a:r>
          </a:p>
          <a:p>
            <a:pPr>
              <a:lnSpc>
                <a:spcPct val="150000"/>
              </a:lnSpc>
            </a:pPr>
            <a:r>
              <a:rPr lang="en-US" sz="3600" dirty="0" smtClean="0"/>
              <a:t>Prevention</a:t>
            </a:r>
            <a:endParaRPr lang="en-US" sz="3600" dirty="0"/>
          </a:p>
        </p:txBody>
      </p:sp>
      <p:sp>
        <p:nvSpPr>
          <p:cNvPr id="1776643" name="Rectangle 3"/>
          <p:cNvSpPr>
            <a:spLocks noGrp="1" noChangeArrowheads="1"/>
          </p:cNvSpPr>
          <p:nvPr>
            <p:ph type="title"/>
          </p:nvPr>
        </p:nvSpPr>
        <p:spPr>
          <a:xfrm>
            <a:off x="723900" y="285750"/>
            <a:ext cx="8743950" cy="1143000"/>
          </a:xfrm>
        </p:spPr>
        <p:txBody>
          <a:bodyPr/>
          <a:lstStyle/>
          <a:p>
            <a:r>
              <a:rPr lang="en-US" sz="3600">
                <a:latin typeface="Arial" charset="0"/>
              </a:rPr>
              <a:t>Catheter-Associated Urinary Tract Infection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02" name="Rectangle 2"/>
          <p:cNvSpPr>
            <a:spLocks noGrp="1" noChangeArrowheads="1"/>
          </p:cNvSpPr>
          <p:nvPr>
            <p:ph type="body" idx="1"/>
          </p:nvPr>
        </p:nvSpPr>
        <p:spPr>
          <a:xfrm>
            <a:off x="657225" y="1733550"/>
            <a:ext cx="9124950" cy="4476750"/>
          </a:xfrm>
          <a:noFill/>
          <a:ln/>
        </p:spPr>
        <p:txBody>
          <a:bodyPr lIns="90488" tIns="44450" rIns="90488" bIns="44450"/>
          <a:lstStyle/>
          <a:p>
            <a:r>
              <a:rPr lang="en-US">
                <a:solidFill>
                  <a:srgbClr val="FFFF00"/>
                </a:solidFill>
              </a:rPr>
              <a:t>Make sure the catheter is indicated</a:t>
            </a:r>
          </a:p>
          <a:p>
            <a:endParaRPr lang="en-US">
              <a:solidFill>
                <a:srgbClr val="FFFF00"/>
              </a:solidFill>
            </a:endParaRPr>
          </a:p>
          <a:p>
            <a:r>
              <a:rPr lang="en-US">
                <a:solidFill>
                  <a:srgbClr val="FFFF00"/>
                </a:solidFill>
              </a:rPr>
              <a:t>Adhere to general infection control principles (eg, aseptic insertion, proper maintenance, hand hygiene, education, feedback)</a:t>
            </a:r>
          </a:p>
          <a:p>
            <a:endParaRPr lang="en-US">
              <a:solidFill>
                <a:srgbClr val="FFFF00"/>
              </a:solidFill>
            </a:endParaRPr>
          </a:p>
          <a:p>
            <a:r>
              <a:rPr lang="en-US">
                <a:solidFill>
                  <a:srgbClr val="FFFF00"/>
                </a:solidFill>
              </a:rPr>
              <a:t>Remove the catheter as soon as possible</a:t>
            </a:r>
            <a:endParaRPr lang="en-US" b="1">
              <a:solidFill>
                <a:srgbClr val="FFFF00"/>
              </a:solidFill>
            </a:endParaRPr>
          </a:p>
          <a:p>
            <a:pPr lvl="2"/>
            <a:endParaRPr lang="en-US" sz="2800">
              <a:solidFill>
                <a:srgbClr val="FFFF00"/>
              </a:solidFill>
            </a:endParaRPr>
          </a:p>
          <a:p>
            <a:r>
              <a:rPr lang="en-US">
                <a:solidFill>
                  <a:srgbClr val="FFFF00"/>
                </a:solidFill>
              </a:rPr>
              <a:t>Consider other methods of prevention</a:t>
            </a:r>
          </a:p>
          <a:p>
            <a:endParaRPr lang="en-US">
              <a:solidFill>
                <a:srgbClr val="FFFF00"/>
              </a:solidFill>
            </a:endParaRPr>
          </a:p>
        </p:txBody>
      </p:sp>
      <p:sp>
        <p:nvSpPr>
          <p:cNvPr id="1894403" name="Rectangle 3"/>
          <p:cNvSpPr>
            <a:spLocks noGrp="1" noChangeArrowheads="1"/>
          </p:cNvSpPr>
          <p:nvPr>
            <p:ph type="title"/>
          </p:nvPr>
        </p:nvSpPr>
        <p:spPr>
          <a:xfrm>
            <a:off x="657225" y="247650"/>
            <a:ext cx="9124950" cy="1143000"/>
          </a:xfrm>
        </p:spPr>
        <p:txBody>
          <a:bodyPr/>
          <a:lstStyle/>
          <a:p>
            <a:r>
              <a:rPr lang="en-US">
                <a:latin typeface="Arial" charset="0"/>
              </a:rPr>
              <a:t>Prevention of Catheter-Associated UTI</a:t>
            </a:r>
            <a:endParaRPr lang="en-US" sz="36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6450" name="Rectangle 2"/>
          <p:cNvSpPr>
            <a:spLocks noGrp="1" noChangeArrowheads="1"/>
          </p:cNvSpPr>
          <p:nvPr>
            <p:ph type="title"/>
          </p:nvPr>
        </p:nvSpPr>
        <p:spPr>
          <a:xfrm>
            <a:off x="681038" y="288925"/>
            <a:ext cx="8743950" cy="1143000"/>
          </a:xfrm>
          <a:noFill/>
          <a:ln/>
        </p:spPr>
        <p:txBody>
          <a:bodyPr lIns="90488" tIns="44450" rIns="90488" bIns="44450"/>
          <a:lstStyle/>
          <a:p>
            <a:r>
              <a:rPr lang="en-US" sz="3600">
                <a:latin typeface="Arial" charset="0"/>
              </a:rPr>
              <a:t>UTI Prevention Rule #1:  Make Sure the Patient Really Needs the Catheter</a:t>
            </a:r>
            <a:endParaRPr lang="en-US" sz="3600"/>
          </a:p>
        </p:txBody>
      </p:sp>
      <p:sp>
        <p:nvSpPr>
          <p:cNvPr id="1896451" name="Rectangle 3"/>
          <p:cNvSpPr>
            <a:spLocks noGrp="1" noChangeArrowheads="1"/>
          </p:cNvSpPr>
          <p:nvPr>
            <p:ph type="body" sz="half" idx="1"/>
          </p:nvPr>
        </p:nvSpPr>
        <p:spPr>
          <a:xfrm>
            <a:off x="222250" y="1874838"/>
            <a:ext cx="5627688" cy="4114800"/>
          </a:xfrm>
          <a:noFill/>
          <a:ln/>
        </p:spPr>
        <p:txBody>
          <a:bodyPr lIns="90488" tIns="44450" rIns="90488" bIns="44450"/>
          <a:lstStyle/>
          <a:p>
            <a:pPr>
              <a:spcBef>
                <a:spcPct val="30000"/>
              </a:spcBef>
              <a:spcAft>
                <a:spcPct val="30000"/>
              </a:spcAft>
              <a:buFontTx/>
              <a:buNone/>
            </a:pPr>
            <a:r>
              <a:rPr lang="en-US" b="1"/>
              <a:t>    </a:t>
            </a:r>
            <a:r>
              <a:rPr lang="en-US" b="1" u="sng"/>
              <a:t>Appropriate indications</a:t>
            </a:r>
            <a:endParaRPr lang="en-US"/>
          </a:p>
          <a:p>
            <a:pPr>
              <a:spcBef>
                <a:spcPct val="30000"/>
              </a:spcBef>
              <a:spcAft>
                <a:spcPct val="30000"/>
              </a:spcAft>
            </a:pPr>
            <a:r>
              <a:rPr lang="en-US"/>
              <a:t>Bladder outlet obstruction</a:t>
            </a:r>
          </a:p>
          <a:p>
            <a:pPr>
              <a:spcBef>
                <a:spcPct val="30000"/>
              </a:spcBef>
              <a:spcAft>
                <a:spcPct val="30000"/>
              </a:spcAft>
            </a:pPr>
            <a:r>
              <a:rPr lang="en-US"/>
              <a:t>Incontinence and sacral wound</a:t>
            </a:r>
          </a:p>
          <a:p>
            <a:pPr>
              <a:spcBef>
                <a:spcPct val="30000"/>
              </a:spcBef>
              <a:spcAft>
                <a:spcPct val="30000"/>
              </a:spcAft>
            </a:pPr>
            <a:r>
              <a:rPr lang="en-US"/>
              <a:t>Urine output monitored</a:t>
            </a:r>
          </a:p>
          <a:p>
            <a:pPr>
              <a:spcBef>
                <a:spcPct val="30000"/>
              </a:spcBef>
              <a:spcAft>
                <a:spcPct val="30000"/>
              </a:spcAft>
            </a:pPr>
            <a:r>
              <a:rPr lang="en-US"/>
              <a:t>Patient’s request (end-of-life) </a:t>
            </a:r>
          </a:p>
          <a:p>
            <a:pPr>
              <a:spcBef>
                <a:spcPct val="30000"/>
              </a:spcBef>
              <a:spcAft>
                <a:spcPct val="30000"/>
              </a:spcAft>
            </a:pPr>
            <a:r>
              <a:rPr lang="en-US"/>
              <a:t>During or just after surgery</a:t>
            </a:r>
            <a:endParaRPr lang="en-US" sz="1800"/>
          </a:p>
          <a:p>
            <a:pPr algn="ctr">
              <a:buFontTx/>
              <a:buNone/>
            </a:pPr>
            <a:r>
              <a:rPr lang="en-US" sz="1800">
                <a:latin typeface="Times New Roman" pitchFamily="18" charset="0"/>
              </a:rPr>
              <a:t>                              </a:t>
            </a:r>
            <a:r>
              <a:rPr lang="en-US" sz="1600"/>
              <a:t>(Wong and Hooton - CDC 1983)</a:t>
            </a:r>
            <a:endParaRPr lang="en-US" b="1" i="1"/>
          </a:p>
        </p:txBody>
      </p:sp>
      <p:graphicFrame>
        <p:nvGraphicFramePr>
          <p:cNvPr id="1896452" name="Object 4">
            <a:hlinkClick r:id="" action="ppaction://ole?verb=0"/>
          </p:cNvPr>
          <p:cNvGraphicFramePr>
            <a:graphicFrameLocks/>
          </p:cNvGraphicFramePr>
          <p:nvPr>
            <p:ph type="chart" sz="half" idx="2"/>
          </p:nvPr>
        </p:nvGraphicFramePr>
        <p:xfrm>
          <a:off x="5440363" y="1704975"/>
          <a:ext cx="4473575" cy="4848225"/>
        </p:xfrm>
        <a:graphic>
          <a:graphicData uri="http://schemas.openxmlformats.org/presentationml/2006/ole">
            <p:oleObj spid="_x0000_s1896452" name="Chart" r:id="rId4" imgW="3645000" imgH="3948840" progId="MSGraph.Chart.8">
              <p:embed followColorScheme="full"/>
            </p:oleObj>
          </a:graphicData>
        </a:graphic>
      </p:graphicFrame>
      <p:sp>
        <p:nvSpPr>
          <p:cNvPr id="1896453" name="Text Box 5"/>
          <p:cNvSpPr txBox="1">
            <a:spLocks noChangeArrowheads="1"/>
          </p:cNvSpPr>
          <p:nvPr/>
        </p:nvSpPr>
        <p:spPr bwMode="auto">
          <a:xfrm>
            <a:off x="7591425" y="5913438"/>
            <a:ext cx="2455863" cy="336550"/>
          </a:xfrm>
          <a:prstGeom prst="rect">
            <a:avLst/>
          </a:prstGeom>
          <a:noFill/>
          <a:ln w="9525">
            <a:noFill/>
            <a:miter lim="800000"/>
            <a:headEnd/>
            <a:tailEnd/>
          </a:ln>
          <a:effectLst/>
        </p:spPr>
        <p:txBody>
          <a:bodyPr>
            <a:spAutoFit/>
          </a:bodyPr>
          <a:lstStyle/>
          <a:p>
            <a:pPr>
              <a:spcBef>
                <a:spcPct val="50000"/>
              </a:spcBef>
            </a:pPr>
            <a:r>
              <a:rPr lang="en-US" sz="1600"/>
              <a:t>(Jain. Arch Int Med 95)</a:t>
            </a:r>
            <a:endParaRPr lang="en-US" sz="1600">
              <a:latin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8498" name="Rectangle 2"/>
          <p:cNvSpPr>
            <a:spLocks noGrp="1" noChangeArrowheads="1"/>
          </p:cNvSpPr>
          <p:nvPr>
            <p:ph type="title"/>
          </p:nvPr>
        </p:nvSpPr>
        <p:spPr>
          <a:xfrm>
            <a:off x="88900" y="323850"/>
            <a:ext cx="10098088" cy="1284288"/>
          </a:xfrm>
        </p:spPr>
        <p:txBody>
          <a:bodyPr lIns="93534" tIns="46767" rIns="93534" bIns="46767" anchor="t"/>
          <a:lstStyle/>
          <a:p>
            <a:pPr>
              <a:lnSpc>
                <a:spcPts val="3600"/>
              </a:lnSpc>
            </a:pPr>
            <a:r>
              <a:rPr lang="en-US" sz="3600">
                <a:latin typeface="Arial" charset="0"/>
              </a:rPr>
              <a:t>One Reason Catheters Are Used Inappropriately</a:t>
            </a:r>
          </a:p>
        </p:txBody>
      </p:sp>
      <p:sp>
        <p:nvSpPr>
          <p:cNvPr id="1898499" name="Text Box 3"/>
          <p:cNvSpPr txBox="1">
            <a:spLocks noChangeArrowheads="1"/>
          </p:cNvSpPr>
          <p:nvPr/>
        </p:nvSpPr>
        <p:spPr bwMode="auto">
          <a:xfrm>
            <a:off x="1114425" y="2971800"/>
            <a:ext cx="8143875" cy="457200"/>
          </a:xfrm>
          <a:prstGeom prst="rect">
            <a:avLst/>
          </a:prstGeom>
          <a:noFill/>
          <a:ln w="9525">
            <a:noFill/>
            <a:miter lim="800000"/>
            <a:headEnd/>
            <a:tailEnd/>
          </a:ln>
          <a:effectLst/>
        </p:spPr>
        <p:txBody>
          <a:bodyPr lIns="93534" tIns="46767" rIns="93534" bIns="46767">
            <a:spAutoFit/>
          </a:bodyPr>
          <a:lstStyle/>
          <a:p>
            <a:pPr defTabSz="935038">
              <a:spcBef>
                <a:spcPct val="50000"/>
              </a:spcBef>
            </a:pPr>
            <a:endParaRPr lang="en-US" sz="2500">
              <a:latin typeface="Times New Roman" pitchFamily="18" charset="0"/>
            </a:endParaRPr>
          </a:p>
        </p:txBody>
      </p:sp>
      <p:graphicFrame>
        <p:nvGraphicFramePr>
          <p:cNvPr id="1898500" name="Object 4"/>
          <p:cNvGraphicFramePr>
            <a:graphicFrameLocks noChangeAspect="1"/>
          </p:cNvGraphicFramePr>
          <p:nvPr/>
        </p:nvGraphicFramePr>
        <p:xfrm>
          <a:off x="520700" y="1600200"/>
          <a:ext cx="13119100" cy="8229600"/>
        </p:xfrm>
        <a:graphic>
          <a:graphicData uri="http://schemas.openxmlformats.org/presentationml/2006/ole">
            <p:oleObj spid="_x0000_s1898500" name="Document" r:id="rId4" imgW="9862643" imgH="6176800" progId="Word.Document.8">
              <p:embed/>
            </p:oleObj>
          </a:graphicData>
        </a:graphic>
      </p:graphicFrame>
      <p:sp>
        <p:nvSpPr>
          <p:cNvPr id="1898501" name="Rectangle 5"/>
          <p:cNvSpPr>
            <a:spLocks noChangeArrowheads="1"/>
          </p:cNvSpPr>
          <p:nvPr/>
        </p:nvSpPr>
        <p:spPr bwMode="auto">
          <a:xfrm>
            <a:off x="5106988" y="5954713"/>
            <a:ext cx="4806950" cy="366712"/>
          </a:xfrm>
          <a:prstGeom prst="rect">
            <a:avLst/>
          </a:prstGeom>
          <a:noFill/>
          <a:ln w="9525">
            <a:noFill/>
            <a:miter lim="800000"/>
            <a:headEnd/>
            <a:tailEnd/>
          </a:ln>
          <a:effectLst/>
        </p:spPr>
        <p:txBody>
          <a:bodyPr wrap="none">
            <a:spAutoFit/>
          </a:bodyPr>
          <a:lstStyle/>
          <a:p>
            <a:r>
              <a:rPr lang="en-US" sz="1800" i="1">
                <a:solidFill>
                  <a:srgbClr val="FFFF66"/>
                </a:solidFill>
                <a:latin typeface="Times New Roman" pitchFamily="18" charset="0"/>
              </a:rPr>
              <a:t>(Saint S, Wiese J, Amory J, et al.  Am J Med 2000)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98500"/>
                                        </p:tgtEl>
                                        <p:attrNameLst>
                                          <p:attrName>style.visibility</p:attrName>
                                        </p:attrNameLst>
                                      </p:cBhvr>
                                      <p:to>
                                        <p:strVal val="visible"/>
                                      </p:to>
                                    </p:set>
                                    <p:animEffect transition="in" filter="checkerboard(across)">
                                      <p:cBhvr>
                                        <p:cTn id="7" dur="500"/>
                                        <p:tgtEl>
                                          <p:spTgt spid="189850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898501"/>
                                        </p:tgtEl>
                                        <p:attrNameLst>
                                          <p:attrName>style.visibility</p:attrName>
                                        </p:attrNameLst>
                                      </p:cBhvr>
                                      <p:to>
                                        <p:strVal val="visible"/>
                                      </p:to>
                                    </p:set>
                                    <p:animEffect transition="in" filter="checkerboard(across)">
                                      <p:cBhvr>
                                        <p:cTn id="10" dur="500"/>
                                        <p:tgtEl>
                                          <p:spTgt spid="1898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85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0546" name="Rectangle 2"/>
          <p:cNvSpPr>
            <a:spLocks noGrp="1" noChangeArrowheads="1"/>
          </p:cNvSpPr>
          <p:nvPr>
            <p:ph type="body" idx="1"/>
          </p:nvPr>
        </p:nvSpPr>
        <p:spPr>
          <a:xfrm>
            <a:off x="657225" y="1733550"/>
            <a:ext cx="9124950" cy="4476750"/>
          </a:xfrm>
          <a:noFill/>
          <a:ln/>
        </p:spPr>
        <p:txBody>
          <a:bodyPr lIns="90488" tIns="44450" rIns="90488" bIns="44450"/>
          <a:lstStyle/>
          <a:p>
            <a:r>
              <a:rPr lang="en-US">
                <a:solidFill>
                  <a:schemeClr val="folHlink"/>
                </a:solidFill>
              </a:rPr>
              <a:t>Make sure the catheter is indicated</a:t>
            </a:r>
          </a:p>
          <a:p>
            <a:endParaRPr lang="en-US">
              <a:solidFill>
                <a:srgbClr val="FFFF00"/>
              </a:solidFill>
            </a:endParaRPr>
          </a:p>
          <a:p>
            <a:r>
              <a:rPr lang="en-US">
                <a:solidFill>
                  <a:srgbClr val="FFFF00"/>
                </a:solidFill>
              </a:rPr>
              <a:t>Adhere to general infection control principles (eg, aseptic insertion, proper maintenance, hand hygiene, education, feedback)</a:t>
            </a:r>
          </a:p>
          <a:p>
            <a:endParaRPr lang="en-US">
              <a:solidFill>
                <a:srgbClr val="FFFF00"/>
              </a:solidFill>
            </a:endParaRPr>
          </a:p>
          <a:p>
            <a:r>
              <a:rPr lang="en-US">
                <a:solidFill>
                  <a:schemeClr val="folHlink"/>
                </a:solidFill>
              </a:rPr>
              <a:t>Remove the catheter as soon as possible</a:t>
            </a:r>
            <a:endParaRPr lang="en-US" b="1">
              <a:solidFill>
                <a:schemeClr val="folHlink"/>
              </a:solidFill>
            </a:endParaRPr>
          </a:p>
          <a:p>
            <a:pPr lvl="2"/>
            <a:endParaRPr lang="en-US" sz="2800">
              <a:solidFill>
                <a:schemeClr val="folHlink"/>
              </a:solidFill>
            </a:endParaRPr>
          </a:p>
          <a:p>
            <a:r>
              <a:rPr lang="en-US">
                <a:solidFill>
                  <a:schemeClr val="folHlink"/>
                </a:solidFill>
              </a:rPr>
              <a:t>Consider other methods of prevention</a:t>
            </a:r>
          </a:p>
          <a:p>
            <a:endParaRPr lang="en-US">
              <a:solidFill>
                <a:srgbClr val="FFFF00"/>
              </a:solidFill>
            </a:endParaRPr>
          </a:p>
        </p:txBody>
      </p:sp>
      <p:sp>
        <p:nvSpPr>
          <p:cNvPr id="1900547" name="Rectangle 3"/>
          <p:cNvSpPr>
            <a:spLocks noGrp="1" noChangeArrowheads="1"/>
          </p:cNvSpPr>
          <p:nvPr>
            <p:ph type="title"/>
          </p:nvPr>
        </p:nvSpPr>
        <p:spPr>
          <a:xfrm>
            <a:off x="657225" y="247650"/>
            <a:ext cx="9124950" cy="1143000"/>
          </a:xfrm>
        </p:spPr>
        <p:txBody>
          <a:bodyPr/>
          <a:lstStyle/>
          <a:p>
            <a:r>
              <a:rPr lang="en-US">
                <a:latin typeface="Arial" charset="0"/>
              </a:rPr>
              <a:t>Prevention of Catheter-Associated UTI</a:t>
            </a:r>
            <a:endParaRPr lang="en-US" sz="360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3090" name="Rectangle 2"/>
          <p:cNvSpPr>
            <a:spLocks noGrp="1" noChangeArrowheads="1"/>
          </p:cNvSpPr>
          <p:nvPr>
            <p:ph type="body" idx="1"/>
          </p:nvPr>
        </p:nvSpPr>
        <p:spPr>
          <a:xfrm>
            <a:off x="333375" y="1714500"/>
            <a:ext cx="9715500" cy="4495800"/>
          </a:xfrm>
          <a:noFill/>
          <a:ln/>
        </p:spPr>
        <p:txBody>
          <a:bodyPr lIns="90488" tIns="44450" rIns="90488" bIns="44450"/>
          <a:lstStyle/>
          <a:p>
            <a:pPr marL="533400" indent="-533400">
              <a:lnSpc>
                <a:spcPct val="90000"/>
              </a:lnSpc>
              <a:spcBef>
                <a:spcPct val="35000"/>
              </a:spcBef>
              <a:spcAft>
                <a:spcPct val="35000"/>
              </a:spcAft>
            </a:pPr>
            <a:r>
              <a:rPr lang="en-US" dirty="0"/>
              <a:t>NEJM Videos in Clinical Medicine:</a:t>
            </a:r>
          </a:p>
          <a:p>
            <a:pPr marL="914400" lvl="1" indent="-457200">
              <a:lnSpc>
                <a:spcPct val="90000"/>
              </a:lnSpc>
              <a:spcBef>
                <a:spcPct val="35000"/>
              </a:spcBef>
              <a:spcAft>
                <a:spcPct val="35000"/>
              </a:spcAft>
            </a:pPr>
            <a:r>
              <a:rPr lang="en-US" dirty="0"/>
              <a:t>Male Urethral Catheterization</a:t>
            </a:r>
            <a:br>
              <a:rPr lang="en-US" dirty="0"/>
            </a:br>
            <a:r>
              <a:rPr lang="en-US" i="1" dirty="0"/>
              <a:t>T. W. Thomsen and G. S. </a:t>
            </a:r>
            <a:r>
              <a:rPr lang="en-US" i="1" dirty="0" err="1"/>
              <a:t>Setnik</a:t>
            </a:r>
            <a:r>
              <a:rPr lang="en-US" i="1" dirty="0"/>
              <a:t> </a:t>
            </a:r>
            <a:r>
              <a:rPr lang="en-US" dirty="0"/>
              <a:t>- 25 May, 2006 </a:t>
            </a:r>
          </a:p>
          <a:p>
            <a:pPr marL="914400" lvl="1" indent="-457200">
              <a:lnSpc>
                <a:spcPct val="90000"/>
              </a:lnSpc>
              <a:spcBef>
                <a:spcPct val="35000"/>
              </a:spcBef>
              <a:spcAft>
                <a:spcPct val="35000"/>
              </a:spcAft>
            </a:pPr>
            <a:r>
              <a:rPr lang="en-US" dirty="0"/>
              <a:t>Female Urethral Catheterization</a:t>
            </a:r>
            <a:br>
              <a:rPr lang="en-US" dirty="0"/>
            </a:br>
            <a:r>
              <a:rPr lang="en-US" i="1" dirty="0"/>
              <a:t>R. Ortega, L. Ng, P. </a:t>
            </a:r>
            <a:r>
              <a:rPr lang="en-US" i="1" dirty="0" err="1"/>
              <a:t>Sekhar</a:t>
            </a:r>
            <a:r>
              <a:rPr lang="en-US" i="1" dirty="0"/>
              <a:t>, and M. Song </a:t>
            </a:r>
            <a:r>
              <a:rPr lang="en-US" dirty="0"/>
              <a:t>- 3 Apr, 2008 </a:t>
            </a:r>
            <a:endParaRPr lang="en-US" dirty="0">
              <a:solidFill>
                <a:srgbClr val="FFFF66"/>
              </a:solidFill>
            </a:endParaRPr>
          </a:p>
          <a:p>
            <a:pPr marL="533400" indent="-533400">
              <a:lnSpc>
                <a:spcPct val="90000"/>
              </a:lnSpc>
              <a:spcBef>
                <a:spcPct val="35000"/>
              </a:spcBef>
              <a:spcAft>
                <a:spcPct val="35000"/>
              </a:spcAft>
            </a:pPr>
            <a:r>
              <a:rPr lang="en-US" dirty="0">
                <a:solidFill>
                  <a:srgbClr val="FFFF66"/>
                </a:solidFill>
              </a:rPr>
              <a:t>Goal is to avoid contamination of the sterile catheter during the insertion </a:t>
            </a:r>
            <a:r>
              <a:rPr lang="en-US" dirty="0" smtClean="0">
                <a:solidFill>
                  <a:srgbClr val="FFFF66"/>
                </a:solidFill>
              </a:rPr>
              <a:t>process</a:t>
            </a:r>
          </a:p>
          <a:p>
            <a:pPr marL="533400" indent="-533400">
              <a:lnSpc>
                <a:spcPct val="90000"/>
              </a:lnSpc>
              <a:spcBef>
                <a:spcPct val="35000"/>
              </a:spcBef>
              <a:spcAft>
                <a:spcPct val="35000"/>
              </a:spcAft>
            </a:pPr>
            <a:r>
              <a:rPr lang="en-US" dirty="0" smtClean="0">
                <a:solidFill>
                  <a:srgbClr val="FFFF66"/>
                </a:solidFill>
              </a:rPr>
              <a:t>Should not assume that the healthcare workers inserting urinary catheters know how to do so</a:t>
            </a:r>
            <a:endParaRPr lang="en-US" dirty="0">
              <a:solidFill>
                <a:srgbClr val="FFFF66"/>
              </a:solidFill>
            </a:endParaRPr>
          </a:p>
          <a:p>
            <a:pPr marL="533400" indent="-533400">
              <a:lnSpc>
                <a:spcPct val="90000"/>
              </a:lnSpc>
              <a:spcBef>
                <a:spcPct val="35000"/>
              </a:spcBef>
              <a:spcAft>
                <a:spcPct val="35000"/>
              </a:spcAft>
            </a:pPr>
            <a:endParaRPr lang="en-US" dirty="0">
              <a:solidFill>
                <a:srgbClr val="FFFF66"/>
              </a:solidFill>
            </a:endParaRPr>
          </a:p>
        </p:txBody>
      </p:sp>
      <p:sp>
        <p:nvSpPr>
          <p:cNvPr id="2393091" name="Rectangle 3"/>
          <p:cNvSpPr>
            <a:spLocks noGrp="1" noChangeArrowheads="1"/>
          </p:cNvSpPr>
          <p:nvPr>
            <p:ph type="title"/>
          </p:nvPr>
        </p:nvSpPr>
        <p:spPr>
          <a:xfrm>
            <a:off x="0" y="228600"/>
            <a:ext cx="9858375" cy="1143000"/>
          </a:xfrm>
        </p:spPr>
        <p:txBody>
          <a:bodyPr/>
          <a:lstStyle/>
          <a:p>
            <a:r>
              <a:rPr lang="en-US" dirty="0">
                <a:latin typeface="Arial" charset="0"/>
              </a:rPr>
              <a:t>Use Proper Aseptic Technique for Catheter Insertion</a:t>
            </a:r>
            <a:endParaRPr lang="en-US" b="1" dirty="0">
              <a:latin typeface="Arial" charset="0"/>
            </a:endParaRPr>
          </a:p>
        </p:txBody>
      </p:sp>
      <p:pic>
        <p:nvPicPr>
          <p:cNvPr id="2393092" name="Picture 4" descr="The New England Journal of Medicine">
            <a:hlinkClick r:id="rId3"/>
          </p:cNvPr>
          <p:cNvPicPr>
            <a:picLocks noChangeAspect="1" noChangeArrowheads="1"/>
          </p:cNvPicPr>
          <p:nvPr/>
        </p:nvPicPr>
        <p:blipFill>
          <a:blip r:embed="rId4" cstate="print"/>
          <a:srcRect/>
          <a:stretch>
            <a:fillRect/>
          </a:stretch>
        </p:blipFill>
        <p:spPr bwMode="auto">
          <a:xfrm>
            <a:off x="6804025" y="1722438"/>
            <a:ext cx="3067050" cy="5238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93090">
                                            <p:txEl>
                                              <p:pRg st="0" end="0"/>
                                            </p:txEl>
                                          </p:spTgt>
                                        </p:tgtEl>
                                        <p:attrNameLst>
                                          <p:attrName>style.visibility</p:attrName>
                                        </p:attrNameLst>
                                      </p:cBhvr>
                                      <p:to>
                                        <p:strVal val="visible"/>
                                      </p:to>
                                    </p:set>
                                    <p:animEffect transition="in" filter="blinds(horizontal)">
                                      <p:cBhvr>
                                        <p:cTn id="7" dur="500"/>
                                        <p:tgtEl>
                                          <p:spTgt spid="2393090">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93090">
                                            <p:txEl>
                                              <p:pRg st="1" end="1"/>
                                            </p:txEl>
                                          </p:spTgt>
                                        </p:tgtEl>
                                        <p:attrNameLst>
                                          <p:attrName>style.visibility</p:attrName>
                                        </p:attrNameLst>
                                      </p:cBhvr>
                                      <p:to>
                                        <p:strVal val="visible"/>
                                      </p:to>
                                    </p:set>
                                    <p:animEffect transition="in" filter="blinds(horizontal)">
                                      <p:cBhvr>
                                        <p:cTn id="10" dur="500"/>
                                        <p:tgtEl>
                                          <p:spTgt spid="2393090">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93090">
                                            <p:txEl>
                                              <p:pRg st="2" end="2"/>
                                            </p:txEl>
                                          </p:spTgt>
                                        </p:tgtEl>
                                        <p:attrNameLst>
                                          <p:attrName>style.visibility</p:attrName>
                                        </p:attrNameLst>
                                      </p:cBhvr>
                                      <p:to>
                                        <p:strVal val="visible"/>
                                      </p:to>
                                    </p:set>
                                    <p:animEffect transition="in" filter="blinds(horizontal)">
                                      <p:cBhvr>
                                        <p:cTn id="13" dur="500"/>
                                        <p:tgtEl>
                                          <p:spTgt spid="2393090">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93092"/>
                                        </p:tgtEl>
                                        <p:attrNameLst>
                                          <p:attrName>style.visibility</p:attrName>
                                        </p:attrNameLst>
                                      </p:cBhvr>
                                      <p:to>
                                        <p:strVal val="visible"/>
                                      </p:to>
                                    </p:set>
                                    <p:animEffect transition="in" filter="blinds(horizontal)">
                                      <p:cBhvr>
                                        <p:cTn id="16" dur="500"/>
                                        <p:tgtEl>
                                          <p:spTgt spid="2393092"/>
                                        </p:tgtEl>
                                      </p:cBhvr>
                                    </p:animEffect>
                                  </p:childTnLst>
                                </p:cTn>
                              </p:par>
                              <p:par>
                                <p:cTn id="17" presetID="3" presetClass="entr" presetSubtype="10" fill="hold" nodeType="withEffect">
                                  <p:stCondLst>
                                    <p:cond delay="0"/>
                                  </p:stCondLst>
                                  <p:childTnLst>
                                    <p:set>
                                      <p:cBhvr>
                                        <p:cTn id="18" dur="1" fill="hold">
                                          <p:stCondLst>
                                            <p:cond delay="0"/>
                                          </p:stCondLst>
                                        </p:cTn>
                                        <p:tgtEl>
                                          <p:spTgt spid="2393090">
                                            <p:txEl>
                                              <p:pRg st="3" end="3"/>
                                            </p:txEl>
                                          </p:spTgt>
                                        </p:tgtEl>
                                        <p:attrNameLst>
                                          <p:attrName>style.visibility</p:attrName>
                                        </p:attrNameLst>
                                      </p:cBhvr>
                                      <p:to>
                                        <p:strVal val="visible"/>
                                      </p:to>
                                    </p:set>
                                    <p:animEffect transition="in" filter="blinds(horizontal)">
                                      <p:cBhvr>
                                        <p:cTn id="19" dur="500"/>
                                        <p:tgtEl>
                                          <p:spTgt spid="2393090">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393090">
                                            <p:txEl>
                                              <p:pRg st="4" end="4"/>
                                            </p:txEl>
                                          </p:spTgt>
                                        </p:tgtEl>
                                        <p:attrNameLst>
                                          <p:attrName>style.visibility</p:attrName>
                                        </p:attrNameLst>
                                      </p:cBhvr>
                                      <p:to>
                                        <p:strVal val="visible"/>
                                      </p:to>
                                    </p:set>
                                    <p:animEffect transition="in" filter="blinds(horizontal)">
                                      <p:cBhvr>
                                        <p:cTn id="22" dur="500"/>
                                        <p:tgtEl>
                                          <p:spTgt spid="23930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309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2594" name="Rectangle 2"/>
          <p:cNvSpPr>
            <a:spLocks noGrp="1" noChangeArrowheads="1"/>
          </p:cNvSpPr>
          <p:nvPr>
            <p:ph type="body" idx="1"/>
          </p:nvPr>
        </p:nvSpPr>
        <p:spPr>
          <a:xfrm>
            <a:off x="657225" y="1733550"/>
            <a:ext cx="9124950" cy="4476750"/>
          </a:xfrm>
          <a:noFill/>
          <a:ln/>
        </p:spPr>
        <p:txBody>
          <a:bodyPr lIns="90488" tIns="44450" rIns="90488" bIns="44450"/>
          <a:lstStyle/>
          <a:p>
            <a:r>
              <a:rPr lang="en-US">
                <a:solidFill>
                  <a:schemeClr val="folHlink"/>
                </a:solidFill>
              </a:rPr>
              <a:t>Make sure the catheter is indicated</a:t>
            </a:r>
          </a:p>
          <a:p>
            <a:endParaRPr lang="en-US">
              <a:solidFill>
                <a:schemeClr val="folHlink"/>
              </a:solidFill>
            </a:endParaRPr>
          </a:p>
          <a:p>
            <a:r>
              <a:rPr lang="en-US">
                <a:solidFill>
                  <a:schemeClr val="folHlink"/>
                </a:solidFill>
              </a:rPr>
              <a:t>Adhere to general infection control principles (eg, aseptic insertion, proper maintenance, hand hygiene, education, feedback)</a:t>
            </a:r>
          </a:p>
          <a:p>
            <a:endParaRPr lang="en-US">
              <a:solidFill>
                <a:schemeClr val="folHlink"/>
              </a:solidFill>
            </a:endParaRPr>
          </a:p>
          <a:p>
            <a:r>
              <a:rPr lang="en-US">
                <a:solidFill>
                  <a:srgbClr val="FFFF00"/>
                </a:solidFill>
              </a:rPr>
              <a:t>Remove the catheter as soon as possible</a:t>
            </a:r>
            <a:endParaRPr lang="en-US" b="1">
              <a:solidFill>
                <a:srgbClr val="FFFF00"/>
              </a:solidFill>
            </a:endParaRPr>
          </a:p>
          <a:p>
            <a:pPr lvl="2"/>
            <a:endParaRPr lang="en-US" sz="2800">
              <a:solidFill>
                <a:srgbClr val="FFFF00"/>
              </a:solidFill>
            </a:endParaRPr>
          </a:p>
          <a:p>
            <a:r>
              <a:rPr lang="en-US">
                <a:solidFill>
                  <a:schemeClr val="folHlink"/>
                </a:solidFill>
              </a:rPr>
              <a:t>Consider other methods of prevention</a:t>
            </a:r>
          </a:p>
          <a:p>
            <a:endParaRPr lang="en-US">
              <a:solidFill>
                <a:schemeClr val="folHlink"/>
              </a:solidFill>
            </a:endParaRPr>
          </a:p>
        </p:txBody>
      </p:sp>
      <p:sp>
        <p:nvSpPr>
          <p:cNvPr id="1902595" name="Rectangle 3"/>
          <p:cNvSpPr>
            <a:spLocks noGrp="1" noChangeArrowheads="1"/>
          </p:cNvSpPr>
          <p:nvPr>
            <p:ph type="title"/>
          </p:nvPr>
        </p:nvSpPr>
        <p:spPr>
          <a:xfrm>
            <a:off x="657225" y="247650"/>
            <a:ext cx="9124950" cy="1143000"/>
          </a:xfrm>
        </p:spPr>
        <p:txBody>
          <a:bodyPr/>
          <a:lstStyle/>
          <a:p>
            <a:r>
              <a:rPr lang="en-US">
                <a:latin typeface="Arial" charset="0"/>
              </a:rPr>
              <a:t>Prevention of Catheter-Associated UTI</a:t>
            </a:r>
            <a:endParaRPr lang="en-US" sz="36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noChangeArrowheads="1"/>
          </p:cNvSpPr>
          <p:nvPr>
            <p:ph type="title"/>
          </p:nvPr>
        </p:nvSpPr>
        <p:spPr>
          <a:xfrm>
            <a:off x="390525" y="38100"/>
            <a:ext cx="9601200" cy="1143000"/>
          </a:xfrm>
        </p:spPr>
        <p:txBody>
          <a:bodyPr/>
          <a:lstStyle/>
          <a:p>
            <a:r>
              <a:rPr lang="en-US" dirty="0">
                <a:latin typeface="Arial" charset="0"/>
              </a:rPr>
              <a:t>Healthcare-Associated Infection (HAI)</a:t>
            </a:r>
            <a:endParaRPr lang="en-US" b="1" dirty="0">
              <a:solidFill>
                <a:schemeClr val="tx1"/>
              </a:solidFill>
            </a:endParaRPr>
          </a:p>
        </p:txBody>
      </p:sp>
      <p:sp>
        <p:nvSpPr>
          <p:cNvPr id="1976323" name="Rectangle 3"/>
          <p:cNvSpPr>
            <a:spLocks noGrp="1" noChangeArrowheads="1"/>
          </p:cNvSpPr>
          <p:nvPr>
            <p:ph type="body" idx="1"/>
          </p:nvPr>
        </p:nvSpPr>
        <p:spPr>
          <a:xfrm>
            <a:off x="-369888" y="1085850"/>
            <a:ext cx="10656888" cy="5886450"/>
          </a:xfrm>
        </p:spPr>
        <p:txBody>
          <a:bodyPr/>
          <a:lstStyle/>
          <a:p>
            <a:pPr lvl="2">
              <a:lnSpc>
                <a:spcPct val="95000"/>
              </a:lnSpc>
              <a:spcBef>
                <a:spcPts val="3000"/>
              </a:spcBef>
              <a:spcAft>
                <a:spcPct val="30000"/>
              </a:spcAft>
              <a:buFont typeface="Symbol" pitchFamily="18" charset="2"/>
              <a:buChar char="·"/>
            </a:pPr>
            <a:r>
              <a:rPr lang="en-US" sz="3200" dirty="0">
                <a:solidFill>
                  <a:srgbClr val="FFFF00"/>
                </a:solidFill>
                <a:cs typeface="Times New Roman" pitchFamily="18" charset="0"/>
              </a:rPr>
              <a:t>At least 20% of episodes are </a:t>
            </a:r>
            <a:r>
              <a:rPr lang="en-US" sz="3200" dirty="0" smtClean="0">
                <a:solidFill>
                  <a:srgbClr val="FFFF00"/>
                </a:solidFill>
                <a:cs typeface="Times New Roman" pitchFamily="18" charset="0"/>
              </a:rPr>
              <a:t>preventable; perhaps as much as 70%					   </a:t>
            </a:r>
            <a:r>
              <a:rPr lang="en-US" sz="2800" dirty="0">
                <a:solidFill>
                  <a:srgbClr val="FFFF00"/>
                </a:solidFill>
                <a:cs typeface="Times New Roman" pitchFamily="18" charset="0"/>
              </a:rPr>
              <a:t>						     	        </a:t>
            </a:r>
            <a:r>
              <a:rPr lang="en-US" sz="2800" dirty="0" smtClean="0">
                <a:solidFill>
                  <a:srgbClr val="FFFF00"/>
                </a:solidFill>
                <a:cs typeface="Times New Roman" pitchFamily="18" charset="0"/>
              </a:rPr>
              <a:t>  </a:t>
            </a:r>
            <a:r>
              <a:rPr lang="en-US" sz="1800" dirty="0" smtClean="0">
                <a:solidFill>
                  <a:srgbClr val="FFFF00"/>
                </a:solidFill>
                <a:cs typeface="Times New Roman" pitchFamily="18" charset="0"/>
              </a:rPr>
              <a:t>(</a:t>
            </a:r>
            <a:r>
              <a:rPr lang="en-US" sz="1800" dirty="0" err="1">
                <a:solidFill>
                  <a:srgbClr val="FFFF00"/>
                </a:solidFill>
                <a:cs typeface="Times New Roman" pitchFamily="18" charset="0"/>
              </a:rPr>
              <a:t>Harbath</a:t>
            </a:r>
            <a:r>
              <a:rPr lang="en-US" sz="1800" dirty="0">
                <a:solidFill>
                  <a:srgbClr val="FFFF00"/>
                </a:solidFill>
                <a:cs typeface="Times New Roman" pitchFamily="18" charset="0"/>
              </a:rPr>
              <a:t> et al. J Hosp Infect 2003)</a:t>
            </a:r>
          </a:p>
          <a:p>
            <a:pPr lvl="2">
              <a:lnSpc>
                <a:spcPct val="95000"/>
              </a:lnSpc>
              <a:spcBef>
                <a:spcPts val="3000"/>
              </a:spcBef>
              <a:spcAft>
                <a:spcPct val="30000"/>
              </a:spcAft>
              <a:buFont typeface="Symbol" pitchFamily="18" charset="2"/>
              <a:buChar char="·"/>
            </a:pPr>
            <a:r>
              <a:rPr lang="en-US" sz="3200" dirty="0">
                <a:solidFill>
                  <a:srgbClr val="FFFF00"/>
                </a:solidFill>
                <a:cs typeface="Times New Roman" pitchFamily="18" charset="0"/>
              </a:rPr>
              <a:t>Medicare </a:t>
            </a:r>
            <a:r>
              <a:rPr lang="en-US" sz="3200" dirty="0" smtClean="0">
                <a:solidFill>
                  <a:srgbClr val="FFFF00"/>
                </a:solidFill>
                <a:cs typeface="Times New Roman" pitchFamily="18" charset="0"/>
              </a:rPr>
              <a:t>no </a:t>
            </a:r>
            <a:r>
              <a:rPr lang="en-US" sz="3200" dirty="0">
                <a:solidFill>
                  <a:srgbClr val="FFFF00"/>
                </a:solidFill>
                <a:cs typeface="Times New Roman" pitchFamily="18" charset="0"/>
              </a:rPr>
              <a:t>longer </a:t>
            </a:r>
            <a:r>
              <a:rPr lang="en-US" sz="3200" dirty="0" smtClean="0">
                <a:solidFill>
                  <a:srgbClr val="FFFF00"/>
                </a:solidFill>
                <a:cs typeface="Times New Roman" pitchFamily="18" charset="0"/>
              </a:rPr>
              <a:t>reimburses </a:t>
            </a:r>
            <a:r>
              <a:rPr lang="en-US" sz="3200" dirty="0">
                <a:solidFill>
                  <a:srgbClr val="FFFF00"/>
                </a:solidFill>
                <a:cs typeface="Times New Roman" pitchFamily="18" charset="0"/>
              </a:rPr>
              <a:t>U.S. hospitals  for the additional costs of certain infections</a:t>
            </a:r>
          </a:p>
          <a:p>
            <a:pPr lvl="2">
              <a:lnSpc>
                <a:spcPct val="95000"/>
              </a:lnSpc>
              <a:spcBef>
                <a:spcPts val="3000"/>
              </a:spcBef>
              <a:spcAft>
                <a:spcPct val="30000"/>
              </a:spcAft>
              <a:buFont typeface="Symbol" pitchFamily="18" charset="2"/>
              <a:buChar char="·"/>
            </a:pPr>
            <a:r>
              <a:rPr lang="en-US" sz="3200" dirty="0" smtClean="0">
                <a:solidFill>
                  <a:srgbClr val="FFFF00"/>
                </a:solidFill>
                <a:cs typeface="Times New Roman" pitchFamily="18" charset="0"/>
              </a:rPr>
              <a:t>Preventive </a:t>
            </a:r>
            <a:r>
              <a:rPr lang="en-US" sz="3200" dirty="0">
                <a:solidFill>
                  <a:srgbClr val="FFFF00"/>
                </a:solidFill>
                <a:cs typeface="Times New Roman" pitchFamily="18" charset="0"/>
              </a:rPr>
              <a:t>practices are variably used</a:t>
            </a:r>
          </a:p>
          <a:p>
            <a:pPr lvl="2">
              <a:lnSpc>
                <a:spcPct val="95000"/>
              </a:lnSpc>
              <a:spcBef>
                <a:spcPts val="3000"/>
              </a:spcBef>
              <a:spcAft>
                <a:spcPct val="30000"/>
              </a:spcAft>
              <a:buFont typeface="Symbol" pitchFamily="18" charset="2"/>
              <a:buChar char="·"/>
            </a:pPr>
            <a:r>
              <a:rPr lang="en-US" sz="3200" dirty="0">
                <a:solidFill>
                  <a:srgbClr val="FFFF00"/>
                </a:solidFill>
                <a:cs typeface="Times New Roman" pitchFamily="18" charset="0"/>
              </a:rPr>
              <a:t>Infection control is a good model for understanding translation – both successes and failures</a:t>
            </a:r>
            <a:endParaRPr lang="en-US" sz="1800" dirty="0">
              <a:solidFill>
                <a:srgbClr val="FFFF00"/>
              </a:solidFill>
              <a:cs typeface="Times New Roman" pitchFamily="18" charset="0"/>
            </a:endParaRPr>
          </a:p>
          <a:p>
            <a:pPr lvl="3">
              <a:spcAft>
                <a:spcPct val="25000"/>
              </a:spcAft>
              <a:buFont typeface="Wingdings" pitchFamily="2" charset="2"/>
              <a:buChar char="Ø"/>
            </a:pPr>
            <a:endParaRPr lang="en-US" sz="2800" dirty="0">
              <a:solidFill>
                <a:srgbClr val="FFFF00"/>
              </a:solidFill>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66700" y="209550"/>
            <a:ext cx="9750425" cy="1143000"/>
          </a:xfrm>
        </p:spPr>
        <p:txBody>
          <a:bodyPr/>
          <a:lstStyle/>
          <a:p>
            <a:r>
              <a:rPr lang="en-US" sz="3600" dirty="0" smtClean="0">
                <a:latin typeface="Arial" charset="0"/>
              </a:rPr>
              <a:t>Early Removal of Indwelling Catheters: </a:t>
            </a:r>
            <a:br>
              <a:rPr lang="en-US" sz="3600" dirty="0" smtClean="0">
                <a:latin typeface="Arial" charset="0"/>
              </a:rPr>
            </a:br>
            <a:r>
              <a:rPr lang="en-US" sz="3600" dirty="0" smtClean="0">
                <a:latin typeface="Arial" charset="0"/>
              </a:rPr>
              <a:t>Summary of the Evidence</a:t>
            </a:r>
            <a:endParaRPr lang="en-US" dirty="0" smtClean="0"/>
          </a:p>
        </p:txBody>
      </p:sp>
      <p:sp>
        <p:nvSpPr>
          <p:cNvPr id="35843" name="Rectangle 3"/>
          <p:cNvSpPr>
            <a:spLocks noGrp="1" noChangeArrowheads="1"/>
          </p:cNvSpPr>
          <p:nvPr>
            <p:ph type="body" idx="1"/>
          </p:nvPr>
        </p:nvSpPr>
        <p:spPr>
          <a:xfrm>
            <a:off x="419100" y="1652588"/>
            <a:ext cx="9639300" cy="5929312"/>
          </a:xfrm>
        </p:spPr>
        <p:txBody>
          <a:bodyPr/>
          <a:lstStyle/>
          <a:p>
            <a:pPr>
              <a:lnSpc>
                <a:spcPct val="95000"/>
              </a:lnSpc>
              <a:spcBef>
                <a:spcPct val="35000"/>
              </a:spcBef>
              <a:spcAft>
                <a:spcPct val="35000"/>
              </a:spcAft>
            </a:pPr>
            <a:r>
              <a:rPr lang="en-US" dirty="0" smtClean="0">
                <a:solidFill>
                  <a:srgbClr val="FFFF00"/>
                </a:solidFill>
              </a:rPr>
              <a:t>14 studies have evaluated urinary catheter reminders and stop-orders (written, computerized, nurse-initiated)		</a:t>
            </a:r>
            <a:r>
              <a:rPr lang="en-US" sz="1600" dirty="0" smtClean="0">
                <a:solidFill>
                  <a:srgbClr val="FFFF00"/>
                </a:solidFill>
              </a:rPr>
              <a:t>	</a:t>
            </a:r>
          </a:p>
          <a:p>
            <a:pPr lvl="1">
              <a:lnSpc>
                <a:spcPct val="95000"/>
              </a:lnSpc>
              <a:spcBef>
                <a:spcPct val="35000"/>
              </a:spcBef>
              <a:spcAft>
                <a:spcPct val="35000"/>
              </a:spcAft>
            </a:pPr>
            <a:r>
              <a:rPr lang="en-US" sz="2800" dirty="0" smtClean="0">
                <a:solidFill>
                  <a:srgbClr val="FFFF00"/>
                </a:solidFill>
              </a:rPr>
              <a:t>Significant reduction in catheter use </a:t>
            </a:r>
          </a:p>
          <a:p>
            <a:pPr lvl="1">
              <a:lnSpc>
                <a:spcPct val="95000"/>
              </a:lnSpc>
              <a:spcBef>
                <a:spcPct val="35000"/>
              </a:spcBef>
              <a:spcAft>
                <a:spcPct val="35000"/>
              </a:spcAft>
            </a:pPr>
            <a:r>
              <a:rPr lang="en-US" sz="2800" dirty="0" smtClean="0">
                <a:solidFill>
                  <a:srgbClr val="FFFF00"/>
                </a:solidFill>
              </a:rPr>
              <a:t>Significant reduction in infection</a:t>
            </a:r>
          </a:p>
          <a:p>
            <a:pPr lvl="1">
              <a:lnSpc>
                <a:spcPct val="95000"/>
              </a:lnSpc>
              <a:spcBef>
                <a:spcPct val="35000"/>
              </a:spcBef>
              <a:spcAft>
                <a:spcPct val="35000"/>
              </a:spcAft>
            </a:pPr>
            <a:r>
              <a:rPr lang="en-US" sz="2800" dirty="0" smtClean="0">
                <a:solidFill>
                  <a:srgbClr val="FFFF00"/>
                </a:solidFill>
              </a:rPr>
              <a:t>No evidence of harm (</a:t>
            </a:r>
            <a:r>
              <a:rPr lang="en-US" sz="2800" dirty="0" err="1" smtClean="0">
                <a:solidFill>
                  <a:srgbClr val="FFFF00"/>
                </a:solidFill>
              </a:rPr>
              <a:t>ie</a:t>
            </a:r>
            <a:r>
              <a:rPr lang="en-US" sz="2800" dirty="0" smtClean="0">
                <a:solidFill>
                  <a:srgbClr val="FFFF00"/>
                </a:solidFill>
              </a:rPr>
              <a:t>, re-insertion)	</a:t>
            </a:r>
            <a:r>
              <a:rPr lang="en-US" sz="2800" dirty="0" smtClean="0"/>
              <a:t>																	        </a:t>
            </a:r>
            <a:r>
              <a:rPr lang="en-US" sz="1800" dirty="0" smtClean="0">
                <a:solidFill>
                  <a:schemeClr val="tx2"/>
                </a:solidFill>
              </a:rPr>
              <a:t>(</a:t>
            </a:r>
            <a:r>
              <a:rPr lang="en-US" sz="1800" dirty="0" err="1" smtClean="0">
                <a:solidFill>
                  <a:schemeClr val="tx2"/>
                </a:solidFill>
              </a:rPr>
              <a:t>Meddings</a:t>
            </a:r>
            <a:r>
              <a:rPr lang="en-US" sz="1800" dirty="0" smtClean="0">
                <a:solidFill>
                  <a:schemeClr val="tx2"/>
                </a:solidFill>
              </a:rPr>
              <a:t> J et al. </a:t>
            </a:r>
            <a:r>
              <a:rPr lang="en-US" sz="1800" dirty="0" err="1" smtClean="0">
                <a:solidFill>
                  <a:schemeClr val="tx2"/>
                </a:solidFill>
              </a:rPr>
              <a:t>Clin</a:t>
            </a:r>
            <a:r>
              <a:rPr lang="en-US" sz="1800" dirty="0" smtClean="0">
                <a:solidFill>
                  <a:schemeClr val="tx2"/>
                </a:solidFill>
              </a:rPr>
              <a:t> Infect </a:t>
            </a:r>
            <a:r>
              <a:rPr lang="en-US" sz="1800" dirty="0" err="1" smtClean="0">
                <a:solidFill>
                  <a:schemeClr val="tx2"/>
                </a:solidFill>
              </a:rPr>
              <a:t>Dis</a:t>
            </a:r>
            <a:r>
              <a:rPr lang="en-US" sz="1800" dirty="0" smtClean="0">
                <a:solidFill>
                  <a:schemeClr val="tx2"/>
                </a:solidFill>
              </a:rPr>
              <a:t> 2010)</a:t>
            </a:r>
          </a:p>
          <a:p>
            <a:pPr lvl="1">
              <a:lnSpc>
                <a:spcPct val="95000"/>
              </a:lnSpc>
              <a:spcBef>
                <a:spcPct val="35000"/>
              </a:spcBef>
              <a:spcAft>
                <a:spcPct val="35000"/>
              </a:spcAft>
              <a:buFontTx/>
              <a:buNone/>
            </a:pPr>
            <a:r>
              <a:rPr lang="en-US" sz="2800" dirty="0" smtClean="0"/>
              <a:t>	</a:t>
            </a:r>
            <a:r>
              <a:rPr lang="en-US" sz="14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0786" name="Rectangle 2"/>
          <p:cNvSpPr>
            <a:spLocks noGrp="1" noChangeArrowheads="1"/>
          </p:cNvSpPr>
          <p:nvPr>
            <p:ph type="body" idx="1"/>
          </p:nvPr>
        </p:nvSpPr>
        <p:spPr>
          <a:xfrm>
            <a:off x="657225" y="1733550"/>
            <a:ext cx="9124950" cy="4476750"/>
          </a:xfrm>
          <a:noFill/>
          <a:ln/>
        </p:spPr>
        <p:txBody>
          <a:bodyPr lIns="90488" tIns="44450" rIns="90488" bIns="44450"/>
          <a:lstStyle/>
          <a:p>
            <a:r>
              <a:rPr lang="en-US">
                <a:solidFill>
                  <a:schemeClr val="folHlink"/>
                </a:solidFill>
              </a:rPr>
              <a:t>Make sure the catheter is indicated</a:t>
            </a:r>
          </a:p>
          <a:p>
            <a:endParaRPr lang="en-US">
              <a:solidFill>
                <a:schemeClr val="folHlink"/>
              </a:solidFill>
            </a:endParaRPr>
          </a:p>
          <a:p>
            <a:r>
              <a:rPr lang="en-US">
                <a:solidFill>
                  <a:schemeClr val="folHlink"/>
                </a:solidFill>
              </a:rPr>
              <a:t>Adhere to general infection control principles (eg, aseptic insertion, proper maintenance, hand hygiene, education, feedback)</a:t>
            </a:r>
          </a:p>
          <a:p>
            <a:endParaRPr lang="en-US">
              <a:solidFill>
                <a:schemeClr val="folHlink"/>
              </a:solidFill>
            </a:endParaRPr>
          </a:p>
          <a:p>
            <a:r>
              <a:rPr lang="en-US">
                <a:solidFill>
                  <a:schemeClr val="folHlink"/>
                </a:solidFill>
              </a:rPr>
              <a:t>Remove the catheter as soon as possible</a:t>
            </a:r>
            <a:endParaRPr lang="en-US" b="1">
              <a:solidFill>
                <a:schemeClr val="folHlink"/>
              </a:solidFill>
            </a:endParaRPr>
          </a:p>
          <a:p>
            <a:pPr lvl="2"/>
            <a:endParaRPr lang="en-US" sz="2800">
              <a:solidFill>
                <a:schemeClr val="folHlink"/>
              </a:solidFill>
            </a:endParaRPr>
          </a:p>
          <a:p>
            <a:r>
              <a:rPr lang="en-US">
                <a:solidFill>
                  <a:srgbClr val="FFFF00"/>
                </a:solidFill>
              </a:rPr>
              <a:t>Consider other methods of prevention</a:t>
            </a:r>
          </a:p>
          <a:p>
            <a:endParaRPr lang="en-US">
              <a:solidFill>
                <a:srgbClr val="FFFF00"/>
              </a:solidFill>
            </a:endParaRPr>
          </a:p>
        </p:txBody>
      </p:sp>
      <p:sp>
        <p:nvSpPr>
          <p:cNvPr id="1910787" name="Rectangle 3"/>
          <p:cNvSpPr>
            <a:spLocks noGrp="1" noChangeArrowheads="1"/>
          </p:cNvSpPr>
          <p:nvPr>
            <p:ph type="title"/>
          </p:nvPr>
        </p:nvSpPr>
        <p:spPr>
          <a:xfrm>
            <a:off x="657225" y="247650"/>
            <a:ext cx="9124950" cy="1143000"/>
          </a:xfrm>
        </p:spPr>
        <p:txBody>
          <a:bodyPr/>
          <a:lstStyle/>
          <a:p>
            <a:r>
              <a:rPr lang="en-US">
                <a:latin typeface="Arial" charset="0"/>
              </a:rPr>
              <a:t>Prevention of Catheter-Associated UTI</a:t>
            </a:r>
            <a:endParaRPr lang="en-US" sz="36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2834" name="Rectangle 2"/>
          <p:cNvSpPr>
            <a:spLocks noGrp="1" noChangeArrowheads="1"/>
          </p:cNvSpPr>
          <p:nvPr>
            <p:ph type="title"/>
          </p:nvPr>
        </p:nvSpPr>
        <p:spPr>
          <a:xfrm>
            <a:off x="547688" y="236538"/>
            <a:ext cx="9407525" cy="1143000"/>
          </a:xfrm>
        </p:spPr>
        <p:txBody>
          <a:bodyPr/>
          <a:lstStyle/>
          <a:p>
            <a:r>
              <a:rPr lang="en-US" sz="3600">
                <a:latin typeface="Arial" charset="0"/>
              </a:rPr>
              <a:t>Prevention of CAUTI using Antimicrobial Catheters</a:t>
            </a:r>
            <a:endParaRPr lang="en-US"/>
          </a:p>
        </p:txBody>
      </p:sp>
      <p:sp>
        <p:nvSpPr>
          <p:cNvPr id="1912835" name="Rectangle 3"/>
          <p:cNvSpPr>
            <a:spLocks noGrp="1" noChangeArrowheads="1"/>
          </p:cNvSpPr>
          <p:nvPr>
            <p:ph type="body" idx="1"/>
          </p:nvPr>
        </p:nvSpPr>
        <p:spPr>
          <a:xfrm>
            <a:off x="398463" y="1655763"/>
            <a:ext cx="9498012" cy="4862512"/>
          </a:xfrm>
        </p:spPr>
        <p:txBody>
          <a:bodyPr/>
          <a:lstStyle/>
          <a:p>
            <a:pPr>
              <a:spcBef>
                <a:spcPct val="45000"/>
              </a:spcBef>
              <a:spcAft>
                <a:spcPct val="50000"/>
              </a:spcAft>
              <a:buFontTx/>
              <a:buNone/>
            </a:pPr>
            <a:r>
              <a:rPr lang="en-US" sz="3600">
                <a:solidFill>
                  <a:srgbClr val="FFFF00"/>
                </a:solidFill>
              </a:rPr>
              <a:t>	Different antimicrobial urinary catheters have been evaluated in patients: </a:t>
            </a:r>
          </a:p>
          <a:p>
            <a:pPr lvl="1">
              <a:spcBef>
                <a:spcPct val="45000"/>
              </a:spcBef>
              <a:spcAft>
                <a:spcPct val="50000"/>
              </a:spcAft>
              <a:buFont typeface="Wingdings" pitchFamily="2" charset="2"/>
              <a:buChar char="q"/>
            </a:pPr>
            <a:r>
              <a:rPr lang="en-US" sz="3600">
                <a:solidFill>
                  <a:srgbClr val="FFFF00"/>
                </a:solidFill>
              </a:rPr>
              <a:t> Silver (either alloy or oxide)</a:t>
            </a:r>
          </a:p>
          <a:p>
            <a:pPr lvl="1">
              <a:spcBef>
                <a:spcPct val="45000"/>
              </a:spcBef>
              <a:spcAft>
                <a:spcPct val="50000"/>
              </a:spcAft>
              <a:buFont typeface="Wingdings" pitchFamily="2" charset="2"/>
              <a:buChar char="q"/>
            </a:pPr>
            <a:r>
              <a:rPr lang="en-US" sz="3600">
                <a:solidFill>
                  <a:srgbClr val="FFFF00"/>
                </a:solidFill>
              </a:rPr>
              <a:t> Nitrofurazone-releasing </a:t>
            </a:r>
          </a:p>
          <a:p>
            <a:pPr lvl="1">
              <a:spcBef>
                <a:spcPct val="45000"/>
              </a:spcBef>
              <a:spcAft>
                <a:spcPct val="50000"/>
              </a:spcAft>
              <a:buFont typeface="Wingdings" pitchFamily="2" charset="2"/>
              <a:buNone/>
            </a:pPr>
            <a:endParaRPr lang="en-US" sz="360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82" name="Rectangle 2"/>
          <p:cNvSpPr>
            <a:spLocks noGrp="1" noChangeArrowheads="1"/>
          </p:cNvSpPr>
          <p:nvPr>
            <p:ph type="body" idx="1"/>
          </p:nvPr>
        </p:nvSpPr>
        <p:spPr>
          <a:xfrm>
            <a:off x="257175" y="1524000"/>
            <a:ext cx="9791700" cy="6038850"/>
          </a:xfrm>
          <a:noFill/>
          <a:ln/>
        </p:spPr>
        <p:txBody>
          <a:bodyPr lIns="90488" tIns="44450" rIns="90488" bIns="44450"/>
          <a:lstStyle/>
          <a:p>
            <a:pPr>
              <a:lnSpc>
                <a:spcPct val="95000"/>
              </a:lnSpc>
              <a:spcBef>
                <a:spcPct val="45000"/>
              </a:spcBef>
              <a:spcAft>
                <a:spcPct val="45000"/>
              </a:spcAft>
            </a:pPr>
            <a:r>
              <a:rPr lang="en-US">
                <a:solidFill>
                  <a:srgbClr val="FFFF00"/>
                </a:solidFill>
              </a:rPr>
              <a:t>23 trials involving 5236 hospitalized adults in 22 parallel group trials met inclusion criteria</a:t>
            </a:r>
          </a:p>
          <a:p>
            <a:pPr>
              <a:lnSpc>
                <a:spcPct val="95000"/>
              </a:lnSpc>
              <a:spcBef>
                <a:spcPct val="45000"/>
              </a:spcBef>
              <a:spcAft>
                <a:spcPct val="45000"/>
              </a:spcAft>
            </a:pPr>
            <a:r>
              <a:rPr lang="en-US" u="sng">
                <a:solidFill>
                  <a:srgbClr val="FFFF00"/>
                </a:solidFill>
              </a:rPr>
              <a:t>Conclusions</a:t>
            </a:r>
            <a:r>
              <a:rPr lang="en-US">
                <a:solidFill>
                  <a:srgbClr val="FFFF00"/>
                </a:solidFill>
              </a:rPr>
              <a:t>: “…Silver alloy (antiseptic) coated or nitrofurazone-impregnated (antibiotic) urinary catheters might reduce infections in hospitalised adults … but the evidence was weak.”</a:t>
            </a:r>
          </a:p>
          <a:p>
            <a:pPr>
              <a:lnSpc>
                <a:spcPct val="95000"/>
              </a:lnSpc>
              <a:spcBef>
                <a:spcPct val="45000"/>
              </a:spcBef>
              <a:spcAft>
                <a:spcPct val="45000"/>
              </a:spcAft>
            </a:pPr>
            <a:r>
              <a:rPr lang="en-US">
                <a:solidFill>
                  <a:srgbClr val="FFFF00"/>
                </a:solidFill>
              </a:rPr>
              <a:t>“Larger, more scientifically rigorous, trials are needed on whether catheters impregnated with antibiotics or antiseptics reduce infection.”</a:t>
            </a:r>
          </a:p>
          <a:p>
            <a:pPr>
              <a:spcBef>
                <a:spcPct val="25000"/>
              </a:spcBef>
              <a:spcAft>
                <a:spcPct val="25000"/>
              </a:spcAft>
            </a:pPr>
            <a:endParaRPr lang="en-US">
              <a:solidFill>
                <a:srgbClr val="FFFF00"/>
              </a:solidFill>
            </a:endParaRPr>
          </a:p>
        </p:txBody>
      </p:sp>
      <p:sp>
        <p:nvSpPr>
          <p:cNvPr id="1914883" name="Rectangle 3"/>
          <p:cNvSpPr>
            <a:spLocks noGrp="1" noChangeArrowheads="1"/>
          </p:cNvSpPr>
          <p:nvPr>
            <p:ph type="title"/>
          </p:nvPr>
        </p:nvSpPr>
        <p:spPr>
          <a:xfrm>
            <a:off x="276225" y="76200"/>
            <a:ext cx="9677400" cy="1143000"/>
          </a:xfrm>
        </p:spPr>
        <p:txBody>
          <a:bodyPr/>
          <a:lstStyle/>
          <a:p>
            <a:r>
              <a:rPr lang="en-US" sz="3200">
                <a:latin typeface="Arial" charset="0"/>
              </a:rPr>
              <a:t>Cochrane Review of Antimicrobial Catheters</a:t>
            </a:r>
            <a:br>
              <a:rPr lang="en-US" sz="3200">
                <a:latin typeface="Arial" charset="0"/>
              </a:rPr>
            </a:br>
            <a:r>
              <a:rPr lang="en-US" sz="2800">
                <a:latin typeface="Arial" charset="0"/>
              </a:rPr>
              <a:t>(Schumm &amp; Lam. </a:t>
            </a:r>
            <a:r>
              <a:rPr lang="en-US" sz="2800" i="1">
                <a:latin typeface="Arial" charset="0"/>
              </a:rPr>
              <a:t>Cochrane Database </a:t>
            </a:r>
            <a:r>
              <a:rPr lang="en-US" sz="2800">
                <a:latin typeface="Arial" charset="0"/>
              </a:rPr>
              <a:t>2008)</a:t>
            </a:r>
            <a:r>
              <a:rPr lang="en-US" sz="3600"/>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6930" name="Rectangle 2"/>
          <p:cNvSpPr>
            <a:spLocks noGrp="1" noChangeArrowheads="1"/>
          </p:cNvSpPr>
          <p:nvPr>
            <p:ph type="body" idx="1"/>
          </p:nvPr>
        </p:nvSpPr>
        <p:spPr>
          <a:xfrm>
            <a:off x="561975" y="1504950"/>
            <a:ext cx="8953500" cy="5105400"/>
          </a:xfrm>
          <a:noFill/>
          <a:ln/>
        </p:spPr>
        <p:txBody>
          <a:bodyPr lIns="90488" tIns="44450" rIns="90488" bIns="44450"/>
          <a:lstStyle/>
          <a:p>
            <a:pPr>
              <a:lnSpc>
                <a:spcPct val="105000"/>
              </a:lnSpc>
              <a:spcBef>
                <a:spcPct val="45000"/>
              </a:spcBef>
              <a:spcAft>
                <a:spcPct val="45000"/>
              </a:spcAft>
            </a:pPr>
            <a:r>
              <a:rPr lang="en-US" sz="3600" dirty="0">
                <a:solidFill>
                  <a:srgbClr val="FFFF00"/>
                </a:solidFill>
              </a:rPr>
              <a:t>Alternatives to the indwelling catheter</a:t>
            </a:r>
          </a:p>
          <a:p>
            <a:pPr lvl="1">
              <a:lnSpc>
                <a:spcPct val="105000"/>
              </a:lnSpc>
              <a:spcBef>
                <a:spcPct val="45000"/>
              </a:spcBef>
              <a:spcAft>
                <a:spcPct val="45000"/>
              </a:spcAft>
            </a:pPr>
            <a:r>
              <a:rPr lang="en-US" sz="3600" dirty="0" smtClean="0">
                <a:solidFill>
                  <a:srgbClr val="FFFF00"/>
                </a:solidFill>
              </a:rPr>
              <a:t>Bladder ultrasound</a:t>
            </a:r>
          </a:p>
          <a:p>
            <a:pPr lvl="1">
              <a:lnSpc>
                <a:spcPct val="105000"/>
              </a:lnSpc>
              <a:spcBef>
                <a:spcPct val="45000"/>
              </a:spcBef>
              <a:spcAft>
                <a:spcPct val="45000"/>
              </a:spcAft>
            </a:pPr>
            <a:r>
              <a:rPr lang="en-US" sz="3600" dirty="0" smtClean="0">
                <a:solidFill>
                  <a:srgbClr val="FFFF00"/>
                </a:solidFill>
              </a:rPr>
              <a:t>Intermittent </a:t>
            </a:r>
            <a:r>
              <a:rPr lang="en-US" sz="3600" dirty="0">
                <a:solidFill>
                  <a:srgbClr val="FFFF00"/>
                </a:solidFill>
              </a:rPr>
              <a:t>catheterization</a:t>
            </a:r>
          </a:p>
          <a:p>
            <a:pPr lvl="1">
              <a:lnSpc>
                <a:spcPct val="105000"/>
              </a:lnSpc>
              <a:spcBef>
                <a:spcPct val="45000"/>
              </a:spcBef>
              <a:spcAft>
                <a:spcPct val="45000"/>
              </a:spcAft>
            </a:pPr>
            <a:r>
              <a:rPr lang="en-US" sz="3600" dirty="0" smtClean="0">
                <a:solidFill>
                  <a:srgbClr val="FFFF00"/>
                </a:solidFill>
              </a:rPr>
              <a:t>Condom </a:t>
            </a:r>
            <a:r>
              <a:rPr lang="en-US" sz="3600" dirty="0">
                <a:solidFill>
                  <a:srgbClr val="FFFF00"/>
                </a:solidFill>
              </a:rPr>
              <a:t>catheter</a:t>
            </a:r>
          </a:p>
        </p:txBody>
      </p:sp>
      <p:sp>
        <p:nvSpPr>
          <p:cNvPr id="1916931" name="Rectangle 3"/>
          <p:cNvSpPr>
            <a:spLocks noGrp="1" noChangeArrowheads="1"/>
          </p:cNvSpPr>
          <p:nvPr>
            <p:ph type="title"/>
          </p:nvPr>
        </p:nvSpPr>
        <p:spPr>
          <a:xfrm>
            <a:off x="733425" y="171450"/>
            <a:ext cx="9124950" cy="1143000"/>
          </a:xfrm>
        </p:spPr>
        <p:txBody>
          <a:bodyPr/>
          <a:lstStyle/>
          <a:p>
            <a:r>
              <a:rPr lang="en-US">
                <a:latin typeface="Arial" charset="0"/>
              </a:rPr>
              <a:t>Other Methods for Preventing CA-UTI</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7186" name="Rectangle 2"/>
          <p:cNvSpPr>
            <a:spLocks noGrp="1" noChangeArrowheads="1"/>
          </p:cNvSpPr>
          <p:nvPr>
            <p:ph type="title"/>
          </p:nvPr>
        </p:nvSpPr>
        <p:spPr>
          <a:xfrm>
            <a:off x="619125" y="2019300"/>
            <a:ext cx="9124950" cy="1143000"/>
          </a:xfrm>
        </p:spPr>
        <p:txBody>
          <a:bodyPr/>
          <a:lstStyle/>
          <a:p>
            <a:r>
              <a:rPr lang="en-US" sz="4400" dirty="0" smtClean="0">
                <a:solidFill>
                  <a:srgbClr val="FFFF00"/>
                </a:solidFill>
                <a:latin typeface="Arial" charset="0"/>
              </a:rPr>
              <a:t>Recent </a:t>
            </a:r>
            <a:r>
              <a:rPr lang="en-US" sz="4400" dirty="0">
                <a:solidFill>
                  <a:srgbClr val="FFFF00"/>
                </a:solidFill>
                <a:latin typeface="Arial" charset="0"/>
              </a:rPr>
              <a:t>Guidelines on CAUTI </a:t>
            </a:r>
            <a:r>
              <a:rPr lang="en-US" sz="4400" dirty="0" smtClean="0">
                <a:solidFill>
                  <a:srgbClr val="FFFF00"/>
                </a:solidFill>
                <a:latin typeface="Arial" charset="0"/>
              </a:rPr>
              <a:t>Prevention</a:t>
            </a:r>
            <a:endParaRPr lang="en-US" sz="3600" dirty="0">
              <a:latin typeface="Arial"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99234" name="Object 2"/>
          <p:cNvGraphicFramePr>
            <a:graphicFrameLocks noChangeAspect="1"/>
          </p:cNvGraphicFramePr>
          <p:nvPr/>
        </p:nvGraphicFramePr>
        <p:xfrm>
          <a:off x="2830513" y="354013"/>
          <a:ext cx="4987925" cy="6092825"/>
        </p:xfrm>
        <a:graphic>
          <a:graphicData uri="http://schemas.openxmlformats.org/presentationml/2006/ole">
            <p:oleObj spid="_x0000_s2399234" name="Acrobat Document" r:id="rId3" imgW="4663844" imgH="6035563" progId="AcroExch.Document.7">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0260" name="Object 4"/>
          <p:cNvGraphicFramePr>
            <a:graphicFrameLocks noChangeAspect="1"/>
          </p:cNvGraphicFramePr>
          <p:nvPr/>
        </p:nvGraphicFramePr>
        <p:xfrm>
          <a:off x="3001963" y="292100"/>
          <a:ext cx="4664075" cy="6099175"/>
        </p:xfrm>
        <a:graphic>
          <a:graphicData uri="http://schemas.openxmlformats.org/presentationml/2006/ole">
            <p:oleObj spid="_x0000_s2400260" name="Acrobat Document" r:id="rId3" imgW="5508000" imgH="7128000" progId="AcroExch.Document.7">
              <p:embed/>
            </p:oleObj>
          </a:graphicData>
        </a:graphic>
      </p:graphicFrame>
      <p:sp>
        <p:nvSpPr>
          <p:cNvPr id="2400261" name="Text Box 5"/>
          <p:cNvSpPr txBox="1">
            <a:spLocks noChangeArrowheads="1"/>
          </p:cNvSpPr>
          <p:nvPr/>
        </p:nvSpPr>
        <p:spPr bwMode="auto">
          <a:xfrm>
            <a:off x="3759200" y="3276600"/>
            <a:ext cx="3860800" cy="696913"/>
          </a:xfrm>
          <a:prstGeom prst="rect">
            <a:avLst/>
          </a:prstGeom>
          <a:noFill/>
          <a:ln w="9525">
            <a:noFill/>
            <a:miter lim="800000"/>
            <a:headEnd/>
            <a:tailEnd/>
          </a:ln>
          <a:effectLst/>
        </p:spPr>
        <p:txBody>
          <a:bodyPr>
            <a:spAutoFit/>
          </a:bodyPr>
          <a:lstStyle/>
          <a:p>
            <a:pPr>
              <a:lnSpc>
                <a:spcPct val="95000"/>
              </a:lnSpc>
            </a:pPr>
            <a:r>
              <a:rPr lang="en-US" sz="1400" dirty="0">
                <a:solidFill>
                  <a:srgbClr val="000000"/>
                </a:solidFill>
              </a:rPr>
              <a:t>Linda Greene, RN, MS, CIC</a:t>
            </a:r>
          </a:p>
          <a:p>
            <a:pPr>
              <a:lnSpc>
                <a:spcPct val="95000"/>
              </a:lnSpc>
            </a:pPr>
            <a:r>
              <a:rPr lang="en-US" sz="1400" dirty="0">
                <a:solidFill>
                  <a:srgbClr val="000000"/>
                </a:solidFill>
              </a:rPr>
              <a:t>James Marx, RN, MS, CIC</a:t>
            </a:r>
          </a:p>
          <a:p>
            <a:pPr>
              <a:lnSpc>
                <a:spcPct val="95000"/>
              </a:lnSpc>
            </a:pPr>
            <a:r>
              <a:rPr lang="en-US" sz="1400" dirty="0">
                <a:solidFill>
                  <a:srgbClr val="000000"/>
                </a:solidFill>
              </a:rPr>
              <a:t>Shannon </a:t>
            </a:r>
            <a:r>
              <a:rPr lang="en-US" sz="1400" dirty="0" err="1">
                <a:solidFill>
                  <a:srgbClr val="000000"/>
                </a:solidFill>
              </a:rPr>
              <a:t>Oriola</a:t>
            </a:r>
            <a:r>
              <a:rPr lang="en-US" sz="1400" dirty="0">
                <a:solidFill>
                  <a:srgbClr val="000000"/>
                </a:solidFill>
              </a:rPr>
              <a:t>, RN, CIC, COHN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5862" name="Picture 6" descr="Final Guideline 2010"/>
          <p:cNvPicPr>
            <a:picLocks noChangeAspect="1" noChangeArrowheads="1"/>
          </p:cNvPicPr>
          <p:nvPr/>
        </p:nvPicPr>
        <p:blipFill>
          <a:blip r:embed="rId2" cstate="print"/>
          <a:srcRect/>
          <a:stretch>
            <a:fillRect/>
          </a:stretch>
        </p:blipFill>
        <p:spPr bwMode="auto">
          <a:xfrm>
            <a:off x="2809875" y="285750"/>
            <a:ext cx="4924425" cy="60674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2312" name="Object 8"/>
          <p:cNvGraphicFramePr>
            <a:graphicFrameLocks noChangeAspect="1"/>
          </p:cNvGraphicFramePr>
          <p:nvPr/>
        </p:nvGraphicFramePr>
        <p:xfrm>
          <a:off x="2809875" y="285750"/>
          <a:ext cx="4614863" cy="6115050"/>
        </p:xfrm>
        <a:graphic>
          <a:graphicData uri="http://schemas.openxmlformats.org/presentationml/2006/ole">
            <p:oleObj spid="_x0000_s2402312" name="Acrobat Document" r:id="rId3" imgW="5830114" imgH="7542857" progId="AcroExch.Document.7">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7346" name="Rectangle 2"/>
          <p:cNvSpPr>
            <a:spLocks noGrp="1" noChangeArrowheads="1"/>
          </p:cNvSpPr>
          <p:nvPr>
            <p:ph type="title"/>
          </p:nvPr>
        </p:nvSpPr>
        <p:spPr>
          <a:xfrm>
            <a:off x="295275" y="57150"/>
            <a:ext cx="9639300" cy="1143000"/>
          </a:xfrm>
        </p:spPr>
        <p:txBody>
          <a:bodyPr/>
          <a:lstStyle/>
          <a:p>
            <a:r>
              <a:rPr lang="en-US" sz="5400" dirty="0">
                <a:latin typeface="Arial" charset="0"/>
              </a:rPr>
              <a:t>Overview</a:t>
            </a:r>
          </a:p>
        </p:txBody>
      </p:sp>
      <p:sp>
        <p:nvSpPr>
          <p:cNvPr id="1977347" name="Rectangle 3"/>
          <p:cNvSpPr>
            <a:spLocks noGrp="1" noChangeArrowheads="1"/>
          </p:cNvSpPr>
          <p:nvPr>
            <p:ph type="body" sz="half" idx="1"/>
          </p:nvPr>
        </p:nvSpPr>
        <p:spPr>
          <a:xfrm>
            <a:off x="3305175" y="1314450"/>
            <a:ext cx="6753225" cy="4857750"/>
          </a:xfrm>
        </p:spPr>
        <p:txBody>
          <a:bodyPr/>
          <a:lstStyle/>
          <a:p>
            <a:pPr>
              <a:lnSpc>
                <a:spcPct val="95000"/>
              </a:lnSpc>
              <a:spcBef>
                <a:spcPct val="30000"/>
              </a:spcBef>
              <a:spcAft>
                <a:spcPct val="35000"/>
              </a:spcAft>
            </a:pPr>
            <a:r>
              <a:rPr lang="en-US" sz="3200" dirty="0"/>
              <a:t>Catheter-Associated UTI</a:t>
            </a:r>
          </a:p>
          <a:p>
            <a:pPr lvl="1">
              <a:lnSpc>
                <a:spcPct val="95000"/>
              </a:lnSpc>
              <a:spcBef>
                <a:spcPct val="30000"/>
              </a:spcBef>
              <a:spcAft>
                <a:spcPct val="35000"/>
              </a:spcAft>
            </a:pPr>
            <a:r>
              <a:rPr lang="en-US" sz="3200" dirty="0"/>
              <a:t>Background </a:t>
            </a:r>
          </a:p>
          <a:p>
            <a:pPr lvl="1">
              <a:lnSpc>
                <a:spcPct val="95000"/>
              </a:lnSpc>
              <a:spcBef>
                <a:spcPct val="30000"/>
              </a:spcBef>
              <a:spcAft>
                <a:spcPct val="35000"/>
              </a:spcAft>
            </a:pPr>
            <a:r>
              <a:rPr lang="en-US" sz="3200" dirty="0" smtClean="0"/>
              <a:t>Prevention</a:t>
            </a:r>
            <a:endParaRPr lang="en-US" sz="3200" dirty="0"/>
          </a:p>
          <a:p>
            <a:pPr>
              <a:lnSpc>
                <a:spcPct val="95000"/>
              </a:lnSpc>
              <a:spcBef>
                <a:spcPct val="30000"/>
              </a:spcBef>
              <a:spcAft>
                <a:spcPct val="35000"/>
              </a:spcAft>
            </a:pPr>
            <a:r>
              <a:rPr lang="en-US" sz="3200" dirty="0"/>
              <a:t>Translating Research into </a:t>
            </a:r>
            <a:r>
              <a:rPr lang="en-US" sz="3200" dirty="0" smtClean="0"/>
              <a:t>Practice</a:t>
            </a:r>
            <a:endParaRPr lang="en-US" sz="3200" dirty="0"/>
          </a:p>
          <a:p>
            <a:pPr>
              <a:lnSpc>
                <a:spcPct val="95000"/>
              </a:lnSpc>
              <a:spcBef>
                <a:spcPct val="30000"/>
              </a:spcBef>
              <a:spcAft>
                <a:spcPct val="35000"/>
              </a:spcAft>
            </a:pPr>
            <a:r>
              <a:rPr lang="en-US" sz="3200" dirty="0"/>
              <a:t>Conclusions</a:t>
            </a:r>
          </a:p>
        </p:txBody>
      </p:sp>
      <p:graphicFrame>
        <p:nvGraphicFramePr>
          <p:cNvPr id="1977348" name="Object 4">
            <a:hlinkClick r:id="" action="ppaction://ole?verb=0"/>
          </p:cNvPr>
          <p:cNvGraphicFramePr>
            <a:graphicFrameLocks/>
          </p:cNvGraphicFramePr>
          <p:nvPr>
            <p:ph sz="half" idx="2"/>
          </p:nvPr>
        </p:nvGraphicFramePr>
        <p:xfrm>
          <a:off x="768350" y="1517650"/>
          <a:ext cx="2319338" cy="4508500"/>
        </p:xfrm>
        <a:graphic>
          <a:graphicData uri="http://schemas.openxmlformats.org/presentationml/2006/ole">
            <p:oleObj spid="_x0000_s1977348" name="Clip" r:id="rId3" imgW="3024000" imgH="3251160" progId="">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4354" name="Rectangle 2"/>
          <p:cNvSpPr>
            <a:spLocks noGrp="1" noChangeArrowheads="1"/>
          </p:cNvSpPr>
          <p:nvPr>
            <p:ph type="title"/>
          </p:nvPr>
        </p:nvSpPr>
        <p:spPr>
          <a:xfrm>
            <a:off x="390525" y="257175"/>
            <a:ext cx="9544050" cy="1143000"/>
          </a:xfrm>
          <a:noFill/>
          <a:ln/>
        </p:spPr>
        <p:txBody>
          <a:bodyPr lIns="90488" tIns="44450" rIns="90488" bIns="44450"/>
          <a:lstStyle/>
          <a:p>
            <a:r>
              <a:rPr lang="en-US" sz="3800">
                <a:latin typeface="Arial" charset="0"/>
              </a:rPr>
              <a:t>CA-UTI Prevention: Concise Summary of Recommendations</a:t>
            </a:r>
            <a:br>
              <a:rPr lang="en-US" sz="3800">
                <a:latin typeface="Arial" charset="0"/>
              </a:rPr>
            </a:br>
            <a:endParaRPr lang="en-US" sz="1800">
              <a:latin typeface="Arial" charset="0"/>
            </a:endParaRPr>
          </a:p>
        </p:txBody>
      </p:sp>
      <p:sp>
        <p:nvSpPr>
          <p:cNvPr id="2404355" name="Rectangle 3"/>
          <p:cNvSpPr>
            <a:spLocks noGrp="1" noChangeArrowheads="1"/>
          </p:cNvSpPr>
          <p:nvPr>
            <p:ph type="body" idx="1"/>
          </p:nvPr>
        </p:nvSpPr>
        <p:spPr>
          <a:xfrm>
            <a:off x="411163" y="1525588"/>
            <a:ext cx="9571037" cy="5029200"/>
          </a:xfrm>
          <a:noFill/>
          <a:ln/>
        </p:spPr>
        <p:txBody>
          <a:bodyPr lIns="90488" tIns="44450" rIns="90488" bIns="44450"/>
          <a:lstStyle/>
          <a:p>
            <a:pPr>
              <a:spcBef>
                <a:spcPct val="50000"/>
              </a:spcBef>
              <a:spcAft>
                <a:spcPct val="50000"/>
              </a:spcAft>
            </a:pPr>
            <a:r>
              <a:rPr lang="en-US">
                <a:solidFill>
                  <a:srgbClr val="FFFF00"/>
                </a:solidFill>
              </a:rPr>
              <a:t>Adherence to infection control principles (eg, aseptic insertion, proper maintenance, education) is important</a:t>
            </a:r>
          </a:p>
          <a:p>
            <a:pPr>
              <a:spcBef>
                <a:spcPct val="50000"/>
              </a:spcBef>
              <a:spcAft>
                <a:spcPct val="50000"/>
              </a:spcAft>
            </a:pPr>
            <a:r>
              <a:rPr lang="en-US">
                <a:solidFill>
                  <a:srgbClr val="FFFF00"/>
                </a:solidFill>
              </a:rPr>
              <a:t>Bladder ultrasound may avoid indwelling catheterization</a:t>
            </a:r>
          </a:p>
          <a:p>
            <a:pPr>
              <a:spcBef>
                <a:spcPct val="50000"/>
              </a:spcBef>
              <a:spcAft>
                <a:spcPct val="50000"/>
              </a:spcAft>
            </a:pPr>
            <a:r>
              <a:rPr lang="en-US">
                <a:solidFill>
                  <a:srgbClr val="FFFF00"/>
                </a:solidFill>
              </a:rPr>
              <a:t>Condom or intermittent catheterization in appropriate pts </a:t>
            </a:r>
          </a:p>
          <a:p>
            <a:pPr>
              <a:spcBef>
                <a:spcPct val="50000"/>
              </a:spcBef>
              <a:spcAft>
                <a:spcPct val="50000"/>
              </a:spcAft>
            </a:pPr>
            <a:r>
              <a:rPr lang="en-US">
                <a:solidFill>
                  <a:srgbClr val="FFFF00"/>
                </a:solidFill>
              </a:rPr>
              <a:t>Do not use the indwelling catheter unless you must !</a:t>
            </a:r>
          </a:p>
          <a:p>
            <a:pPr>
              <a:spcBef>
                <a:spcPct val="50000"/>
              </a:spcBef>
              <a:spcAft>
                <a:spcPct val="50000"/>
              </a:spcAft>
            </a:pPr>
            <a:r>
              <a:rPr lang="en-US">
                <a:solidFill>
                  <a:srgbClr val="FFFF00"/>
                </a:solidFill>
              </a:rPr>
              <a:t>Early removal of the catheter using reminders or stop-orders appears warranted</a:t>
            </a:r>
          </a:p>
        </p:txBody>
      </p:sp>
      <p:sp>
        <p:nvSpPr>
          <p:cNvPr id="2404356" name="Text Box 4"/>
          <p:cNvSpPr txBox="1">
            <a:spLocks noChangeArrowheads="1"/>
          </p:cNvSpPr>
          <p:nvPr/>
        </p:nvSpPr>
        <p:spPr bwMode="auto">
          <a:xfrm>
            <a:off x="5772150" y="6400800"/>
            <a:ext cx="4838700" cy="366713"/>
          </a:xfrm>
          <a:prstGeom prst="rect">
            <a:avLst/>
          </a:prstGeom>
          <a:noFill/>
          <a:ln w="9525">
            <a:noFill/>
            <a:miter lim="800000"/>
            <a:headEnd/>
            <a:tailEnd/>
          </a:ln>
          <a:effectLst/>
        </p:spPr>
        <p:txBody>
          <a:bodyPr>
            <a:spAutoFit/>
          </a:bodyPr>
          <a:lstStyle/>
          <a:p>
            <a:pPr>
              <a:spcBef>
                <a:spcPct val="50000"/>
              </a:spcBef>
            </a:pPr>
            <a:r>
              <a:rPr lang="en-US" sz="1800">
                <a:solidFill>
                  <a:schemeClr val="tx2"/>
                </a:solidFill>
              </a:rPr>
              <a:t>(Saint et al. Jt Comm J Qual Saf 2009)</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9458" name="Rectangle 2"/>
          <p:cNvSpPr>
            <a:spLocks noGrp="1" noChangeArrowheads="1"/>
          </p:cNvSpPr>
          <p:nvPr>
            <p:ph type="title"/>
          </p:nvPr>
        </p:nvSpPr>
        <p:spPr>
          <a:xfrm>
            <a:off x="809625" y="0"/>
            <a:ext cx="8743950" cy="1143000"/>
          </a:xfrm>
        </p:spPr>
        <p:txBody>
          <a:bodyPr/>
          <a:lstStyle/>
          <a:p>
            <a:r>
              <a:rPr lang="en-US" dirty="0">
                <a:latin typeface="Arial" charset="0"/>
              </a:rPr>
              <a:t>Overview</a:t>
            </a:r>
            <a:endParaRPr lang="en-US" dirty="0"/>
          </a:p>
        </p:txBody>
      </p:sp>
      <p:sp>
        <p:nvSpPr>
          <p:cNvPr id="6" name="Rectangle 3"/>
          <p:cNvSpPr txBox="1">
            <a:spLocks noChangeArrowheads="1"/>
          </p:cNvSpPr>
          <p:nvPr/>
        </p:nvSpPr>
        <p:spPr bwMode="auto">
          <a:xfrm>
            <a:off x="323851" y="1257300"/>
            <a:ext cx="6057900" cy="4857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5000"/>
              </a:lnSpc>
              <a:spcBef>
                <a:spcPct val="30000"/>
              </a:spcBef>
              <a:spcAft>
                <a:spcPct val="35000"/>
              </a:spcAft>
              <a:buClrTx/>
              <a:buSzTx/>
              <a:buFontTx/>
              <a:buChar char="•"/>
              <a:tabLst/>
              <a:defRPr/>
            </a:pPr>
            <a:r>
              <a:rPr kumimoji="0" lang="en-US" sz="3200" b="0" i="0" u="none" strike="noStrike" kern="0" cap="none" spc="0" normalizeH="0" baseline="0" noProof="0" dirty="0" smtClean="0">
                <a:ln>
                  <a:noFill/>
                </a:ln>
                <a:solidFill>
                  <a:schemeClr val="tx2">
                    <a:lumMod val="65000"/>
                  </a:schemeClr>
                </a:solidFill>
                <a:effectLst/>
                <a:uLnTx/>
                <a:uFillTx/>
                <a:latin typeface="+mn-lt"/>
                <a:ea typeface="+mn-ea"/>
                <a:cs typeface="+mn-cs"/>
              </a:rPr>
              <a:t>Catheter-Associated UTI</a:t>
            </a:r>
          </a:p>
          <a:p>
            <a:pPr marL="742950" marR="0" lvl="1" indent="-285750" algn="l" defTabSz="914400" rtl="0" eaLnBrk="0" fontAlgn="base" latinLnBrk="0" hangingPunct="0">
              <a:lnSpc>
                <a:spcPct val="95000"/>
              </a:lnSpc>
              <a:spcBef>
                <a:spcPct val="30000"/>
              </a:spcBef>
              <a:spcAft>
                <a:spcPct val="35000"/>
              </a:spcAft>
              <a:buClrTx/>
              <a:buSzTx/>
              <a:buFontTx/>
              <a:buChar char="–"/>
              <a:tabLst/>
              <a:defRPr/>
            </a:pPr>
            <a:r>
              <a:rPr kumimoji="0" lang="en-US" sz="3200" b="0" i="0" u="none" strike="noStrike" kern="0" cap="none" spc="0" normalizeH="0" baseline="0" noProof="0" dirty="0" smtClean="0">
                <a:ln>
                  <a:noFill/>
                </a:ln>
                <a:solidFill>
                  <a:schemeClr val="tx2">
                    <a:lumMod val="65000"/>
                  </a:schemeClr>
                </a:solidFill>
                <a:effectLst/>
                <a:uLnTx/>
                <a:uFillTx/>
                <a:latin typeface="+mn-lt"/>
              </a:rPr>
              <a:t>Background </a:t>
            </a:r>
          </a:p>
          <a:p>
            <a:pPr marL="742950" marR="0" lvl="1" indent="-285750" algn="l" defTabSz="914400" rtl="0" eaLnBrk="0" fontAlgn="base" latinLnBrk="0" hangingPunct="0">
              <a:lnSpc>
                <a:spcPct val="95000"/>
              </a:lnSpc>
              <a:spcBef>
                <a:spcPct val="30000"/>
              </a:spcBef>
              <a:spcAft>
                <a:spcPct val="35000"/>
              </a:spcAft>
              <a:buClrTx/>
              <a:buSzTx/>
              <a:buFontTx/>
              <a:buChar char="–"/>
              <a:tabLst/>
              <a:defRPr/>
            </a:pPr>
            <a:r>
              <a:rPr kumimoji="0" lang="en-US" sz="3200" b="0" i="0" u="none" strike="noStrike" kern="0" cap="none" spc="0" normalizeH="0" baseline="0" noProof="0" dirty="0" smtClean="0">
                <a:ln>
                  <a:noFill/>
                </a:ln>
                <a:solidFill>
                  <a:schemeClr val="tx2">
                    <a:lumMod val="65000"/>
                  </a:schemeClr>
                </a:solidFill>
                <a:effectLst/>
                <a:uLnTx/>
                <a:uFillTx/>
                <a:latin typeface="+mn-lt"/>
              </a:rPr>
              <a:t>Prevention</a:t>
            </a:r>
          </a:p>
          <a:p>
            <a:pPr marL="342900" marR="0" lvl="0" indent="-342900" algn="l" defTabSz="914400" rtl="0" eaLnBrk="0" fontAlgn="base" latinLnBrk="0" hangingPunct="0">
              <a:lnSpc>
                <a:spcPct val="95000"/>
              </a:lnSpc>
              <a:spcBef>
                <a:spcPct val="30000"/>
              </a:spcBef>
              <a:spcAft>
                <a:spcPct val="35000"/>
              </a:spcAft>
              <a:buClrTx/>
              <a:buSzTx/>
              <a:buFontTx/>
              <a:buChar char="•"/>
              <a:tabLst/>
              <a:defRPr/>
            </a:pPr>
            <a:r>
              <a:rPr kumimoji="0" lang="en-US" sz="3200" b="0" i="0" u="none" strike="noStrike" kern="0" cap="none" spc="0" normalizeH="0" baseline="0" noProof="0" dirty="0" smtClean="0">
                <a:ln>
                  <a:noFill/>
                </a:ln>
                <a:solidFill>
                  <a:srgbClr val="FFFF00"/>
                </a:solidFill>
                <a:effectLst/>
                <a:uLnTx/>
                <a:uFillTx/>
                <a:latin typeface="+mn-lt"/>
                <a:ea typeface="+mn-ea"/>
                <a:cs typeface="+mn-cs"/>
              </a:rPr>
              <a:t>Translating Research into Practice</a:t>
            </a:r>
          </a:p>
          <a:p>
            <a:pPr marL="342900" marR="0" lvl="0" indent="-342900" algn="l" defTabSz="914400" rtl="0" eaLnBrk="0" fontAlgn="base" latinLnBrk="0" hangingPunct="0">
              <a:lnSpc>
                <a:spcPct val="95000"/>
              </a:lnSpc>
              <a:spcBef>
                <a:spcPct val="30000"/>
              </a:spcBef>
              <a:spcAft>
                <a:spcPct val="35000"/>
              </a:spcAft>
              <a:buClrTx/>
              <a:buSzTx/>
              <a:buFontTx/>
              <a:buChar char="•"/>
              <a:tabLst/>
              <a:defRPr/>
            </a:pPr>
            <a:r>
              <a:rPr kumimoji="0" lang="en-US" sz="3200" b="0" i="0" u="none" strike="noStrike" kern="0" cap="none" spc="0" normalizeH="0" baseline="0" noProof="0" dirty="0" smtClean="0">
                <a:ln>
                  <a:noFill/>
                </a:ln>
                <a:solidFill>
                  <a:schemeClr val="tx2">
                    <a:lumMod val="65000"/>
                  </a:schemeClr>
                </a:solidFill>
                <a:effectLst/>
                <a:uLnTx/>
                <a:uFillTx/>
                <a:latin typeface="+mn-lt"/>
                <a:ea typeface="+mn-ea"/>
                <a:cs typeface="+mn-cs"/>
              </a:rPr>
              <a:t>Conclusions</a:t>
            </a:r>
            <a:endParaRPr kumimoji="0" lang="en-US" sz="3200" b="0" i="0" u="none" strike="noStrike" kern="0" cap="none" spc="0" normalizeH="0" baseline="0" noProof="0" dirty="0">
              <a:ln>
                <a:noFill/>
              </a:ln>
              <a:solidFill>
                <a:schemeClr val="tx2">
                  <a:lumMod val="6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0482" name="Rectangle 2"/>
          <p:cNvSpPr>
            <a:spLocks noChangeArrowheads="1"/>
          </p:cNvSpPr>
          <p:nvPr/>
        </p:nvSpPr>
        <p:spPr bwMode="auto">
          <a:xfrm>
            <a:off x="0" y="288925"/>
            <a:ext cx="10287000" cy="1143000"/>
          </a:xfrm>
          <a:prstGeom prst="rect">
            <a:avLst/>
          </a:prstGeom>
          <a:noFill/>
          <a:ln w="9525">
            <a:noFill/>
            <a:miter lim="800000"/>
            <a:headEnd/>
            <a:tailEnd/>
          </a:ln>
          <a:effectLst/>
        </p:spPr>
        <p:txBody>
          <a:bodyPr anchor="ctr"/>
          <a:lstStyle/>
          <a:p>
            <a:pPr algn="ctr"/>
            <a:r>
              <a:rPr lang="en-US" sz="3800">
                <a:solidFill>
                  <a:schemeClr val="tx2"/>
                </a:solidFill>
              </a:rPr>
              <a:t>What are Hospitals Using to Prevent CA-UTI?</a:t>
            </a:r>
            <a:r>
              <a:rPr lang="en-US" sz="3400">
                <a:solidFill>
                  <a:schemeClr val="tx2"/>
                </a:solidFill>
              </a:rPr>
              <a:t> </a:t>
            </a:r>
          </a:p>
        </p:txBody>
      </p:sp>
      <p:sp>
        <p:nvSpPr>
          <p:cNvPr id="1940483" name="Rectangle 3"/>
          <p:cNvSpPr>
            <a:spLocks noChangeArrowheads="1"/>
          </p:cNvSpPr>
          <p:nvPr/>
        </p:nvSpPr>
        <p:spPr bwMode="auto">
          <a:xfrm>
            <a:off x="609600" y="1619250"/>
            <a:ext cx="9677400" cy="5238750"/>
          </a:xfrm>
          <a:prstGeom prst="rect">
            <a:avLst/>
          </a:prstGeom>
          <a:noFill/>
          <a:ln w="9525">
            <a:noFill/>
            <a:miter lim="800000"/>
            <a:headEnd/>
            <a:tailEnd/>
          </a:ln>
          <a:effectLst/>
        </p:spPr>
        <p:txBody>
          <a:bodyPr/>
          <a:lstStyle/>
          <a:p>
            <a:pPr marL="342900" indent="-342900">
              <a:spcBef>
                <a:spcPct val="25000"/>
              </a:spcBef>
              <a:spcAft>
                <a:spcPct val="30000"/>
              </a:spcAft>
              <a:buFontTx/>
              <a:buChar char="•"/>
            </a:pPr>
            <a:r>
              <a:rPr lang="en-US" sz="3400">
                <a:solidFill>
                  <a:srgbClr val="FFFF00"/>
                </a:solidFill>
              </a:rPr>
              <a:t>National survey of U.S. hospitals (focused on device-related infection)</a:t>
            </a:r>
          </a:p>
          <a:p>
            <a:pPr marL="342900" indent="-342900">
              <a:spcBef>
                <a:spcPct val="25000"/>
              </a:spcBef>
              <a:spcAft>
                <a:spcPct val="30000"/>
              </a:spcAft>
              <a:buFontTx/>
              <a:buChar char="•"/>
            </a:pPr>
            <a:r>
              <a:rPr lang="en-US" sz="3400">
                <a:solidFill>
                  <a:srgbClr val="FFFF00"/>
                </a:solidFill>
              </a:rPr>
              <a:t>719 hospitals surveyed (Spring 2005)</a:t>
            </a:r>
          </a:p>
          <a:p>
            <a:pPr marL="342900" indent="-342900">
              <a:spcBef>
                <a:spcPct val="25000"/>
              </a:spcBef>
              <a:spcAft>
                <a:spcPct val="30000"/>
              </a:spcAft>
              <a:buFontTx/>
              <a:buChar char="•"/>
            </a:pPr>
            <a:r>
              <a:rPr lang="en-US" sz="3400">
                <a:solidFill>
                  <a:srgbClr val="FFFF00"/>
                </a:solidFill>
              </a:rPr>
              <a:t>Lead Infection Control Professional filled out the survey</a:t>
            </a:r>
          </a:p>
          <a:p>
            <a:pPr marL="342900" indent="-342900">
              <a:spcBef>
                <a:spcPct val="25000"/>
              </a:spcBef>
              <a:spcAft>
                <a:spcPct val="30000"/>
              </a:spcAft>
              <a:buFontTx/>
              <a:buChar char="•"/>
            </a:pPr>
            <a:r>
              <a:rPr lang="en-US" sz="3400">
                <a:solidFill>
                  <a:srgbClr val="FFFF00"/>
                </a:solidFill>
              </a:rPr>
              <a:t>72% response rate</a:t>
            </a:r>
            <a:r>
              <a:rPr lang="en-US" sz="3600">
                <a:solidFill>
                  <a:srgbClr val="FFFF00"/>
                </a:solidFill>
              </a:rPr>
              <a:t> 										</a:t>
            </a:r>
            <a:endParaRPr lang="en-US" sz="1800">
              <a:solidFill>
                <a:srgbClr val="FFFF00"/>
              </a:solidFill>
            </a:endParaRPr>
          </a:p>
        </p:txBody>
      </p:sp>
      <p:sp>
        <p:nvSpPr>
          <p:cNvPr id="1940484" name="Text Box 4"/>
          <p:cNvSpPr txBox="1">
            <a:spLocks noChangeArrowheads="1"/>
          </p:cNvSpPr>
          <p:nvPr/>
        </p:nvSpPr>
        <p:spPr bwMode="auto">
          <a:xfrm>
            <a:off x="4648200" y="6115050"/>
            <a:ext cx="5295900" cy="366713"/>
          </a:xfrm>
          <a:prstGeom prst="rect">
            <a:avLst/>
          </a:prstGeom>
          <a:noFill/>
          <a:ln w="9525">
            <a:noFill/>
            <a:miter lim="800000"/>
            <a:headEnd/>
            <a:tailEnd/>
          </a:ln>
          <a:effectLst/>
        </p:spPr>
        <p:txBody>
          <a:bodyPr>
            <a:spAutoFit/>
          </a:bodyPr>
          <a:lstStyle/>
          <a:p>
            <a:pPr algn="r">
              <a:spcBef>
                <a:spcPct val="50000"/>
              </a:spcBef>
            </a:pPr>
            <a:r>
              <a:rPr lang="en-US" sz="1800">
                <a:solidFill>
                  <a:schemeClr val="tx2"/>
                </a:solidFill>
              </a:rPr>
              <a:t>(Saint et al. Clin Infect Dis 2008)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506" name="Rectangle 2"/>
          <p:cNvSpPr>
            <a:spLocks noGrp="1" noChangeArrowheads="1"/>
          </p:cNvSpPr>
          <p:nvPr>
            <p:ph type="title"/>
          </p:nvPr>
        </p:nvSpPr>
        <p:spPr>
          <a:xfrm>
            <a:off x="771525" y="228600"/>
            <a:ext cx="8743950" cy="1143000"/>
          </a:xfrm>
        </p:spPr>
        <p:txBody>
          <a:bodyPr/>
          <a:lstStyle/>
          <a:p>
            <a:r>
              <a:rPr lang="en-US" sz="3600">
                <a:latin typeface="Arial" charset="0"/>
              </a:rPr>
              <a:t>Urinary Catheter-Related Infection Prevention Practices</a:t>
            </a:r>
          </a:p>
        </p:txBody>
      </p:sp>
      <p:graphicFrame>
        <p:nvGraphicFramePr>
          <p:cNvPr id="1941507" name="Group 3"/>
          <p:cNvGraphicFramePr>
            <a:graphicFrameLocks noGrp="1"/>
          </p:cNvGraphicFramePr>
          <p:nvPr>
            <p:ph idx="1"/>
          </p:nvPr>
        </p:nvGraphicFramePr>
        <p:xfrm>
          <a:off x="428625" y="1695450"/>
          <a:ext cx="9505950" cy="4297364"/>
        </p:xfrm>
        <a:graphic>
          <a:graphicData uri="http://schemas.openxmlformats.org/drawingml/2006/table">
            <a:tbl>
              <a:tblPr/>
              <a:tblGrid>
                <a:gridCol w="6334125"/>
                <a:gridCol w="3171825"/>
              </a:tblGrid>
              <a:tr h="804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charset="0"/>
                        </a:rPr>
                        <a:t>Practice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1" u="none" strike="noStrike" cap="none" normalizeH="0" baseline="0" smtClean="0">
                          <a:ln>
                            <a:noFill/>
                          </a:ln>
                          <a:solidFill>
                            <a:schemeClr val="tx1"/>
                          </a:solidFill>
                          <a:effectLst/>
                          <a:latin typeface="Arial" charset="0"/>
                        </a:rPr>
                        <a:t>Regularly using</a:t>
                      </a:r>
                      <a:r>
                        <a:rPr kumimoji="0" lang="en-US" sz="2800" b="0" i="0" u="none" strike="noStrike" cap="none" normalizeH="0" baseline="0" smtClean="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Bladder ultrasound scanner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Antimicrobial catheters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Condom catheters in men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Urinary catheter reminder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Antimicrobials in the drainage bag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1532" name="Text Box 28"/>
          <p:cNvSpPr txBox="1">
            <a:spLocks noChangeArrowheads="1"/>
          </p:cNvSpPr>
          <p:nvPr/>
        </p:nvSpPr>
        <p:spPr bwMode="auto">
          <a:xfrm>
            <a:off x="4762500" y="6343650"/>
            <a:ext cx="5295900" cy="336550"/>
          </a:xfrm>
          <a:prstGeom prst="rect">
            <a:avLst/>
          </a:prstGeom>
          <a:noFill/>
          <a:ln w="9525">
            <a:noFill/>
            <a:miter lim="800000"/>
            <a:headEnd/>
            <a:tailEnd/>
          </a:ln>
          <a:effectLst/>
        </p:spPr>
        <p:txBody>
          <a:bodyPr>
            <a:spAutoFit/>
          </a:bodyPr>
          <a:lstStyle/>
          <a:p>
            <a:pPr algn="r">
              <a:spcBef>
                <a:spcPct val="50000"/>
              </a:spcBef>
            </a:pPr>
            <a:r>
              <a:rPr lang="en-US" sz="1600">
                <a:solidFill>
                  <a:schemeClr val="tx2"/>
                </a:solidFill>
              </a:rPr>
              <a:t>(Saint et al. Clin Infect Dis 2008)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ChangeArrowheads="1"/>
          </p:cNvSpPr>
          <p:nvPr/>
        </p:nvSpPr>
        <p:spPr bwMode="auto">
          <a:xfrm>
            <a:off x="258763" y="76200"/>
            <a:ext cx="10028237" cy="1143000"/>
          </a:xfrm>
          <a:prstGeom prst="rect">
            <a:avLst/>
          </a:prstGeom>
          <a:noFill/>
          <a:ln w="9525">
            <a:noFill/>
            <a:miter lim="800000"/>
            <a:headEnd/>
            <a:tailEnd/>
          </a:ln>
          <a:effectLst/>
        </p:spPr>
        <p:txBody>
          <a:bodyPr anchor="ctr"/>
          <a:lstStyle/>
          <a:p>
            <a:pPr algn="ctr"/>
            <a:r>
              <a:rPr lang="en-US" sz="4000">
                <a:solidFill>
                  <a:schemeClr val="tx2"/>
                </a:solidFill>
              </a:rPr>
              <a:t>Translating Research Into Practice</a:t>
            </a:r>
          </a:p>
        </p:txBody>
      </p:sp>
      <p:sp>
        <p:nvSpPr>
          <p:cNvPr id="1942531" name="Rectangle 3"/>
          <p:cNvSpPr>
            <a:spLocks noChangeArrowheads="1"/>
          </p:cNvSpPr>
          <p:nvPr/>
        </p:nvSpPr>
        <p:spPr bwMode="auto">
          <a:xfrm>
            <a:off x="355600" y="1320800"/>
            <a:ext cx="9677400" cy="5867400"/>
          </a:xfrm>
          <a:prstGeom prst="rect">
            <a:avLst/>
          </a:prstGeom>
          <a:noFill/>
          <a:ln w="9525">
            <a:noFill/>
            <a:miter lim="800000"/>
            <a:headEnd/>
            <a:tailEnd/>
          </a:ln>
          <a:effectLst/>
        </p:spPr>
        <p:txBody>
          <a:bodyPr/>
          <a:lstStyle/>
          <a:p>
            <a:pPr marL="342900" indent="-342900">
              <a:spcBef>
                <a:spcPct val="45000"/>
              </a:spcBef>
              <a:spcAft>
                <a:spcPct val="50000"/>
              </a:spcAft>
              <a:buFontTx/>
              <a:buChar char="•"/>
            </a:pPr>
            <a:r>
              <a:rPr lang="en-US" sz="3200">
                <a:solidFill>
                  <a:srgbClr val="FFFF00"/>
                </a:solidFill>
              </a:rPr>
              <a:t>No common strategy used in hospitals to prevent UTI</a:t>
            </a:r>
          </a:p>
          <a:p>
            <a:pPr marL="342900" indent="-342900">
              <a:spcBef>
                <a:spcPct val="45000"/>
              </a:spcBef>
              <a:spcAft>
                <a:spcPct val="50000"/>
              </a:spcAft>
              <a:buFontTx/>
              <a:buChar char="•"/>
            </a:pPr>
            <a:r>
              <a:rPr lang="en-US" sz="3200">
                <a:solidFill>
                  <a:srgbClr val="FFFF00"/>
                </a:solidFill>
              </a:rPr>
              <a:t>Less than 10% of U.S. hospitals using catheter reminders or stop-orders</a:t>
            </a:r>
          </a:p>
          <a:p>
            <a:pPr marL="342900" indent="-342900">
              <a:spcBef>
                <a:spcPct val="45000"/>
              </a:spcBef>
              <a:spcAft>
                <a:spcPct val="50000"/>
              </a:spcAft>
              <a:buFontTx/>
              <a:buChar char="•"/>
            </a:pPr>
            <a:r>
              <a:rPr lang="en-US" sz="3200">
                <a:solidFill>
                  <a:srgbClr val="FFFF00"/>
                </a:solidFill>
              </a:rPr>
              <a:t>Next Step: Evaluate </a:t>
            </a:r>
            <a:r>
              <a:rPr lang="en-US" sz="3200" i="1">
                <a:solidFill>
                  <a:srgbClr val="FFFF00"/>
                </a:solidFill>
              </a:rPr>
              <a:t>why</a:t>
            </a:r>
            <a:r>
              <a:rPr lang="en-US" sz="3200">
                <a:solidFill>
                  <a:srgbClr val="FFFF00"/>
                </a:solidFill>
              </a:rPr>
              <a:t> interventions are used in some hospitals but not in others</a:t>
            </a:r>
          </a:p>
          <a:p>
            <a:pPr marL="342900" indent="-342900">
              <a:spcBef>
                <a:spcPct val="45000"/>
              </a:spcBef>
              <a:spcAft>
                <a:spcPct val="50000"/>
              </a:spcAft>
              <a:buFontTx/>
              <a:buChar char="•"/>
            </a:pPr>
            <a:r>
              <a:rPr lang="en-US" sz="3200">
                <a:solidFill>
                  <a:srgbClr val="FFFF00"/>
                </a:solidFill>
              </a:rPr>
              <a:t>Theoretical underpinning: “Diffusion of Innovation”</a:t>
            </a:r>
          </a:p>
          <a:p>
            <a:pPr marL="342900" indent="-342900">
              <a:spcBef>
                <a:spcPct val="50000"/>
              </a:spcBef>
              <a:spcAft>
                <a:spcPct val="50000"/>
              </a:spcAft>
              <a:buFontTx/>
              <a:buChar char="•"/>
            </a:pPr>
            <a:endParaRPr lang="en-US" sz="3200">
              <a:solidFill>
                <a:srgbClr val="FFFF00"/>
              </a:solidFill>
            </a:endParaRPr>
          </a:p>
          <a:p>
            <a:pPr marL="342900" indent="-342900">
              <a:spcBef>
                <a:spcPct val="50000"/>
              </a:spcBef>
              <a:spcAft>
                <a:spcPct val="50000"/>
              </a:spcAft>
              <a:buFontTx/>
              <a:buChar char="•"/>
            </a:pPr>
            <a:endParaRPr lang="en-US" sz="3200">
              <a:solidFill>
                <a:srgbClr val="FFFF66"/>
              </a:solidFill>
            </a:endParaRPr>
          </a:p>
          <a:p>
            <a:pPr marL="342900" indent="-342900">
              <a:spcBef>
                <a:spcPct val="35000"/>
              </a:spcBef>
              <a:spcAft>
                <a:spcPct val="40000"/>
              </a:spcAft>
              <a:buFontTx/>
              <a:buChar char="•"/>
            </a:pPr>
            <a:endParaRPr lang="en-US" sz="320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250" name="Rectangle 2"/>
          <p:cNvSpPr>
            <a:spLocks noChangeArrowheads="1"/>
          </p:cNvSpPr>
          <p:nvPr/>
        </p:nvSpPr>
        <p:spPr bwMode="auto">
          <a:xfrm>
            <a:off x="258763" y="365125"/>
            <a:ext cx="10028237" cy="596900"/>
          </a:xfrm>
          <a:prstGeom prst="rect">
            <a:avLst/>
          </a:prstGeom>
          <a:noFill/>
          <a:ln w="9525">
            <a:noFill/>
            <a:miter lim="800000"/>
            <a:headEnd/>
            <a:tailEnd/>
          </a:ln>
          <a:effectLst/>
        </p:spPr>
        <p:txBody>
          <a:bodyPr anchor="ctr"/>
          <a:lstStyle/>
          <a:p>
            <a:pPr algn="ctr"/>
            <a:r>
              <a:rPr lang="en-US" sz="4000">
                <a:solidFill>
                  <a:schemeClr val="tx2"/>
                </a:solidFill>
              </a:rPr>
              <a:t>“Diffusion of Innovation”: Background</a:t>
            </a:r>
            <a:r>
              <a:rPr lang="en-US" sz="3600">
                <a:solidFill>
                  <a:schemeClr val="tx2"/>
                </a:solidFill>
              </a:rPr>
              <a:t/>
            </a:r>
            <a:br>
              <a:rPr lang="en-US" sz="3600">
                <a:solidFill>
                  <a:schemeClr val="tx2"/>
                </a:solidFill>
              </a:rPr>
            </a:br>
            <a:endParaRPr lang="en-US">
              <a:solidFill>
                <a:schemeClr val="tx2"/>
              </a:solidFill>
            </a:endParaRPr>
          </a:p>
        </p:txBody>
      </p:sp>
      <p:sp>
        <p:nvSpPr>
          <p:cNvPr id="2357251" name="Rectangle 3"/>
          <p:cNvSpPr>
            <a:spLocks noChangeArrowheads="1"/>
          </p:cNvSpPr>
          <p:nvPr/>
        </p:nvSpPr>
        <p:spPr bwMode="auto">
          <a:xfrm>
            <a:off x="279400" y="1270000"/>
            <a:ext cx="6572250" cy="5588000"/>
          </a:xfrm>
          <a:prstGeom prst="rect">
            <a:avLst/>
          </a:prstGeom>
          <a:noFill/>
          <a:ln w="9525">
            <a:noFill/>
            <a:miter lim="800000"/>
            <a:headEnd/>
            <a:tailEnd/>
          </a:ln>
          <a:effectLst/>
        </p:spPr>
        <p:txBody>
          <a:bodyPr/>
          <a:lstStyle/>
          <a:p>
            <a:pPr marL="533400" indent="-533400">
              <a:lnSpc>
                <a:spcPct val="95000"/>
              </a:lnSpc>
              <a:spcBef>
                <a:spcPct val="40000"/>
              </a:spcBef>
              <a:spcAft>
                <a:spcPct val="40000"/>
              </a:spcAft>
              <a:buFontTx/>
              <a:buChar char="•"/>
            </a:pPr>
            <a:r>
              <a:rPr lang="en-US" sz="3200">
                <a:solidFill>
                  <a:srgbClr val="FFFF00"/>
                </a:solidFill>
              </a:rPr>
              <a:t>Based on the work of Everett Rogers, PhD</a:t>
            </a:r>
          </a:p>
          <a:p>
            <a:pPr marL="533400" indent="-533400">
              <a:lnSpc>
                <a:spcPct val="95000"/>
              </a:lnSpc>
              <a:spcBef>
                <a:spcPct val="40000"/>
              </a:spcBef>
              <a:spcAft>
                <a:spcPct val="40000"/>
              </a:spcAft>
              <a:buFontTx/>
              <a:buChar char="•"/>
            </a:pPr>
            <a:r>
              <a:rPr lang="en-US" sz="3200">
                <a:solidFill>
                  <a:srgbClr val="FFFF00"/>
                </a:solidFill>
              </a:rPr>
              <a:t>Definitions:</a:t>
            </a:r>
          </a:p>
          <a:p>
            <a:pPr marL="914400" lvl="1" indent="-457200">
              <a:lnSpc>
                <a:spcPct val="95000"/>
              </a:lnSpc>
              <a:spcBef>
                <a:spcPct val="40000"/>
              </a:spcBef>
              <a:spcAft>
                <a:spcPct val="40000"/>
              </a:spcAft>
              <a:buFontTx/>
              <a:buChar char="–"/>
            </a:pPr>
            <a:r>
              <a:rPr lang="en-US" sz="3200">
                <a:solidFill>
                  <a:srgbClr val="FFFF00"/>
                </a:solidFill>
              </a:rPr>
              <a:t>Diffusion = spread</a:t>
            </a:r>
          </a:p>
          <a:p>
            <a:pPr marL="914400" lvl="1" indent="-457200">
              <a:lnSpc>
                <a:spcPct val="95000"/>
              </a:lnSpc>
              <a:spcBef>
                <a:spcPct val="40000"/>
              </a:spcBef>
              <a:spcAft>
                <a:spcPct val="40000"/>
              </a:spcAft>
              <a:buFontTx/>
              <a:buChar char="–"/>
            </a:pPr>
            <a:r>
              <a:rPr lang="en-US" sz="3200">
                <a:solidFill>
                  <a:srgbClr val="FFFF00"/>
                </a:solidFill>
              </a:rPr>
              <a:t>Innovation = a new practice </a:t>
            </a:r>
          </a:p>
          <a:p>
            <a:pPr marL="533400" indent="-533400">
              <a:lnSpc>
                <a:spcPct val="95000"/>
              </a:lnSpc>
              <a:spcBef>
                <a:spcPct val="40000"/>
              </a:spcBef>
              <a:spcAft>
                <a:spcPct val="40000"/>
              </a:spcAft>
              <a:buFontTx/>
              <a:buChar char="•"/>
            </a:pPr>
            <a:r>
              <a:rPr lang="en-US" sz="3200">
                <a:solidFill>
                  <a:srgbClr val="FFFF00"/>
                </a:solidFill>
              </a:rPr>
              <a:t>Many innovations diffuse slowly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370" name="Rectangle 2"/>
          <p:cNvSpPr>
            <a:spLocks noGrp="1" noChangeArrowheads="1"/>
          </p:cNvSpPr>
          <p:nvPr>
            <p:ph type="title"/>
          </p:nvPr>
        </p:nvSpPr>
        <p:spPr>
          <a:xfrm>
            <a:off x="447675" y="2000250"/>
            <a:ext cx="9544050" cy="1143000"/>
          </a:xfrm>
        </p:spPr>
        <p:txBody>
          <a:bodyPr/>
          <a:lstStyle/>
          <a:p>
            <a:pPr>
              <a:lnSpc>
                <a:spcPct val="130000"/>
              </a:lnSpc>
            </a:pPr>
            <a:r>
              <a:rPr lang="en-US">
                <a:solidFill>
                  <a:schemeClr val="tx1"/>
                </a:solidFill>
                <a:latin typeface="Arial" charset="0"/>
              </a:rPr>
              <a:t>Consistently Using Evidence-Based Practices Remains a Challenge…</a:t>
            </a:r>
            <a:r>
              <a:rPr lang="en-US" sz="360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6354" name="Rectangle 2"/>
          <p:cNvSpPr>
            <a:spLocks noGrp="1" noChangeArrowheads="1"/>
          </p:cNvSpPr>
          <p:nvPr>
            <p:ph type="title"/>
          </p:nvPr>
        </p:nvSpPr>
        <p:spPr>
          <a:xfrm>
            <a:off x="0" y="381000"/>
            <a:ext cx="10287000" cy="1143000"/>
          </a:xfrm>
        </p:spPr>
        <p:txBody>
          <a:bodyPr/>
          <a:lstStyle/>
          <a:p>
            <a:r>
              <a:rPr lang="en-US">
                <a:latin typeface="Arial" charset="0"/>
              </a:rPr>
              <a:t>Hand Hygiene Compliance in </a:t>
            </a:r>
            <a:br>
              <a:rPr lang="en-US">
                <a:latin typeface="Arial" charset="0"/>
              </a:rPr>
            </a:br>
            <a:r>
              <a:rPr lang="en-US">
                <a:latin typeface="Arial" charset="0"/>
              </a:rPr>
              <a:t>Healthcare Workers</a:t>
            </a:r>
            <a:br>
              <a:rPr lang="en-US">
                <a:latin typeface="Arial" charset="0"/>
              </a:rPr>
            </a:br>
            <a:r>
              <a:rPr lang="en-US" sz="3600">
                <a:latin typeface="Arial" charset="0"/>
              </a:rPr>
              <a:t> </a:t>
            </a:r>
            <a:r>
              <a:rPr lang="en-US" sz="2400">
                <a:latin typeface="Arial" charset="0"/>
              </a:rPr>
              <a:t>(Erasmus et al. Infect Control Hosp Epidemiol March 2010)</a:t>
            </a:r>
            <a:r>
              <a:rPr lang="en-US" sz="3600"/>
              <a:t> </a:t>
            </a:r>
          </a:p>
        </p:txBody>
      </p:sp>
      <p:sp>
        <p:nvSpPr>
          <p:cNvPr id="2276355" name="Rectangle 3"/>
          <p:cNvSpPr>
            <a:spLocks noGrp="1" noChangeArrowheads="1"/>
          </p:cNvSpPr>
          <p:nvPr>
            <p:ph type="body" idx="1"/>
          </p:nvPr>
        </p:nvSpPr>
        <p:spPr>
          <a:xfrm>
            <a:off x="390525" y="2133600"/>
            <a:ext cx="9467850" cy="4114800"/>
          </a:xfrm>
        </p:spPr>
        <p:txBody>
          <a:bodyPr/>
          <a:lstStyle/>
          <a:p>
            <a:pPr>
              <a:spcBef>
                <a:spcPct val="40000"/>
              </a:spcBef>
              <a:spcAft>
                <a:spcPct val="30000"/>
              </a:spcAft>
            </a:pPr>
            <a:r>
              <a:rPr lang="en-US" sz="3200" dirty="0"/>
              <a:t>Systematic review of 96 studies </a:t>
            </a:r>
          </a:p>
          <a:p>
            <a:pPr>
              <a:spcBef>
                <a:spcPct val="40000"/>
              </a:spcBef>
              <a:spcAft>
                <a:spcPct val="30000"/>
              </a:spcAft>
            </a:pPr>
            <a:r>
              <a:rPr lang="en-US" sz="3200" dirty="0"/>
              <a:t>Overall median compliance of 40%</a:t>
            </a:r>
          </a:p>
          <a:p>
            <a:pPr>
              <a:spcBef>
                <a:spcPct val="40000"/>
              </a:spcBef>
              <a:spcAft>
                <a:spcPct val="30000"/>
              </a:spcAft>
            </a:pPr>
            <a:r>
              <a:rPr lang="en-US" sz="3200" dirty="0"/>
              <a:t>Lower rates in physicians (32%) than nurses (48%)</a:t>
            </a:r>
          </a:p>
          <a:p>
            <a:pPr>
              <a:spcBef>
                <a:spcPct val="40000"/>
              </a:spcBef>
              <a:spcAft>
                <a:spcPct val="30000"/>
              </a:spcAft>
            </a:pPr>
            <a:r>
              <a:rPr lang="en-US" sz="3200" dirty="0"/>
              <a:t>Lower rates “before” (21%) patient contact rather than “after” (47%)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1170" name="Title 1"/>
          <p:cNvSpPr>
            <a:spLocks noGrp="1"/>
          </p:cNvSpPr>
          <p:nvPr>
            <p:ph type="title" idx="4294967295"/>
          </p:nvPr>
        </p:nvSpPr>
        <p:spPr>
          <a:xfrm>
            <a:off x="276225" y="152400"/>
            <a:ext cx="9639300" cy="1143000"/>
          </a:xfrm>
        </p:spPr>
        <p:txBody>
          <a:bodyPr lIns="92075" tIns="46038" rIns="92075" bIns="46038"/>
          <a:lstStyle/>
          <a:p>
            <a:r>
              <a:rPr lang="en-US">
                <a:latin typeface="Arial" charset="0"/>
              </a:rPr>
              <a:t>Given this Gap Between What </a:t>
            </a:r>
            <a:r>
              <a:rPr lang="en-US" i="1">
                <a:latin typeface="Arial" charset="0"/>
              </a:rPr>
              <a:t>Should</a:t>
            </a:r>
            <a:r>
              <a:rPr lang="en-US">
                <a:latin typeface="Arial" charset="0"/>
              </a:rPr>
              <a:t> Be Done and What </a:t>
            </a:r>
            <a:r>
              <a:rPr lang="en-US" i="1">
                <a:latin typeface="Arial" charset="0"/>
              </a:rPr>
              <a:t>Is</a:t>
            </a:r>
            <a:r>
              <a:rPr lang="en-US">
                <a:latin typeface="Arial" charset="0"/>
              </a:rPr>
              <a:t> Done…</a:t>
            </a:r>
          </a:p>
        </p:txBody>
      </p:sp>
      <p:sp>
        <p:nvSpPr>
          <p:cNvPr id="2311171" name="Content Placeholder 2"/>
          <p:cNvSpPr>
            <a:spLocks noGrp="1"/>
          </p:cNvSpPr>
          <p:nvPr>
            <p:ph idx="4294967295"/>
          </p:nvPr>
        </p:nvSpPr>
        <p:spPr>
          <a:xfrm>
            <a:off x="238125" y="1885950"/>
            <a:ext cx="9801225" cy="4914900"/>
          </a:xfrm>
        </p:spPr>
        <p:txBody>
          <a:bodyPr lIns="92075" tIns="46038" rIns="92075" bIns="46038"/>
          <a:lstStyle/>
          <a:p>
            <a:pPr>
              <a:spcBef>
                <a:spcPct val="60000"/>
              </a:spcBef>
              <a:spcAft>
                <a:spcPct val="55000"/>
              </a:spcAft>
            </a:pPr>
            <a:r>
              <a:rPr lang="en-US" dirty="0"/>
              <a:t>Focus on “implementation science”</a:t>
            </a:r>
          </a:p>
          <a:p>
            <a:pPr>
              <a:spcBef>
                <a:spcPct val="60000"/>
              </a:spcBef>
              <a:spcAft>
                <a:spcPct val="55000"/>
              </a:spcAft>
            </a:pPr>
            <a:r>
              <a:rPr lang="en-US" dirty="0"/>
              <a:t>“The scientific study of methods to promote the systematic uptake of research findings into routine practice”				 		 </a:t>
            </a:r>
            <a:r>
              <a:rPr lang="en-US" sz="1800" dirty="0"/>
              <a:t>(Eccles &amp; </a:t>
            </a:r>
            <a:r>
              <a:rPr lang="en-US" sz="1800" dirty="0" err="1"/>
              <a:t>Mittman</a:t>
            </a:r>
            <a:r>
              <a:rPr lang="en-US" sz="1800" dirty="0"/>
              <a:t>. Implementation Science. Feb 2006)  </a:t>
            </a:r>
          </a:p>
          <a:p>
            <a:pPr>
              <a:spcBef>
                <a:spcPct val="60000"/>
              </a:spcBef>
              <a:spcAft>
                <a:spcPct val="55000"/>
              </a:spcAft>
            </a:pPr>
            <a:r>
              <a:rPr lang="en-US" dirty="0"/>
              <a:t>Synonyms:</a:t>
            </a:r>
          </a:p>
        </p:txBody>
      </p:sp>
      <p:sp>
        <p:nvSpPr>
          <p:cNvPr id="2311174" name="Text Box 6"/>
          <p:cNvSpPr txBox="1">
            <a:spLocks noChangeArrowheads="1"/>
          </p:cNvSpPr>
          <p:nvPr/>
        </p:nvSpPr>
        <p:spPr bwMode="auto">
          <a:xfrm>
            <a:off x="2781300" y="4933950"/>
            <a:ext cx="6667500" cy="641350"/>
          </a:xfrm>
          <a:prstGeom prst="rect">
            <a:avLst/>
          </a:prstGeom>
          <a:noFill/>
          <a:ln w="9525">
            <a:noFill/>
            <a:miter lim="800000"/>
            <a:headEnd/>
            <a:tailEnd/>
          </a:ln>
          <a:effectLst/>
        </p:spPr>
        <p:txBody>
          <a:bodyPr>
            <a:spAutoFit/>
          </a:bodyPr>
          <a:lstStyle/>
          <a:p>
            <a:pPr>
              <a:spcBef>
                <a:spcPct val="50000"/>
              </a:spcBef>
            </a:pPr>
            <a:endParaRPr lang="en-US"/>
          </a:p>
        </p:txBody>
      </p:sp>
      <p:sp>
        <p:nvSpPr>
          <p:cNvPr id="2311175" name="Text Box 7"/>
          <p:cNvSpPr txBox="1">
            <a:spLocks noChangeArrowheads="1"/>
          </p:cNvSpPr>
          <p:nvPr/>
        </p:nvSpPr>
        <p:spPr bwMode="auto">
          <a:xfrm>
            <a:off x="2857500" y="4549775"/>
            <a:ext cx="6972300" cy="1083374"/>
          </a:xfrm>
          <a:prstGeom prst="rect">
            <a:avLst/>
          </a:prstGeom>
          <a:noFill/>
          <a:ln w="9525">
            <a:noFill/>
            <a:miter lim="800000"/>
            <a:headEnd/>
            <a:tailEnd/>
          </a:ln>
          <a:effectLst/>
        </p:spPr>
        <p:txBody>
          <a:bodyPr>
            <a:spAutoFit/>
          </a:bodyPr>
          <a:lstStyle/>
          <a:p>
            <a:pPr>
              <a:spcBef>
                <a:spcPct val="15000"/>
              </a:spcBef>
              <a:spcAft>
                <a:spcPct val="15000"/>
              </a:spcAft>
              <a:buFont typeface="Arial" charset="0"/>
              <a:buChar char="–"/>
            </a:pPr>
            <a:r>
              <a:rPr lang="en-US" sz="2800" dirty="0"/>
              <a:t> “T3” </a:t>
            </a:r>
            <a:r>
              <a:rPr lang="en-US" sz="2800" dirty="0" smtClean="0"/>
              <a:t>translation</a:t>
            </a:r>
            <a:endParaRPr lang="en-US" sz="2800" dirty="0"/>
          </a:p>
          <a:p>
            <a:pPr>
              <a:spcBef>
                <a:spcPct val="15000"/>
              </a:spcBef>
              <a:spcAft>
                <a:spcPct val="15000"/>
              </a:spcAft>
              <a:buFont typeface="Arial" charset="0"/>
              <a:buChar char="–"/>
            </a:pPr>
            <a:r>
              <a:rPr lang="en-US" sz="2800" dirty="0"/>
              <a:t> Knowledge utilization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1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11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1117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11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1171" grpId="0" build="allAtOnce"/>
      <p:bldP spid="231117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8690" name="Rectangle 2"/>
          <p:cNvSpPr>
            <a:spLocks noGrp="1" noChangeArrowheads="1"/>
          </p:cNvSpPr>
          <p:nvPr>
            <p:ph type="title"/>
          </p:nvPr>
        </p:nvSpPr>
        <p:spPr>
          <a:xfrm>
            <a:off x="447675" y="2000250"/>
            <a:ext cx="9544050" cy="1143000"/>
          </a:xfrm>
        </p:spPr>
        <p:txBody>
          <a:bodyPr/>
          <a:lstStyle/>
          <a:p>
            <a:r>
              <a:rPr lang="en-US" sz="4800" dirty="0" smtClean="0">
                <a:solidFill>
                  <a:schemeClr val="tx1"/>
                </a:solidFill>
                <a:latin typeface="Arial" charset="0"/>
              </a:rPr>
              <a:t>Once discoveries are made, how </a:t>
            </a:r>
            <a:r>
              <a:rPr lang="en-US" sz="4800" dirty="0">
                <a:solidFill>
                  <a:schemeClr val="tx1"/>
                </a:solidFill>
                <a:latin typeface="Arial" charset="0"/>
              </a:rPr>
              <a:t>can we better </a:t>
            </a:r>
            <a:r>
              <a:rPr lang="en-US" sz="4800" dirty="0" smtClean="0">
                <a:solidFill>
                  <a:schemeClr val="tx1"/>
                </a:solidFill>
                <a:latin typeface="Arial" charset="0"/>
              </a:rPr>
              <a:t>implement </a:t>
            </a:r>
            <a:r>
              <a:rPr lang="en-US" sz="4800" dirty="0">
                <a:solidFill>
                  <a:schemeClr val="tx1"/>
                </a:solidFill>
                <a:latin typeface="Arial" charset="0"/>
              </a:rPr>
              <a:t>evidence-based practices in infection prevention?</a:t>
            </a:r>
            <a:r>
              <a:rPr lang="en-US" i="1" dirty="0">
                <a:solidFill>
                  <a:schemeClr val="tx1"/>
                </a:solidFill>
              </a:rPr>
              <a:t/>
            </a:r>
            <a:br>
              <a:rPr lang="en-US" i="1" dirty="0">
                <a:solidFill>
                  <a:schemeClr val="tx1"/>
                </a:solidFill>
              </a:rPr>
            </a:br>
            <a:endParaRPr lang="en-US" i="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8763" y="463550"/>
            <a:ext cx="10028237" cy="1143000"/>
          </a:xfrm>
        </p:spPr>
        <p:txBody>
          <a:bodyPr/>
          <a:lstStyle/>
          <a:p>
            <a:r>
              <a:rPr lang="en-US" sz="3600" smtClean="0">
                <a:latin typeface="Arial" charset="0"/>
              </a:rPr>
              <a:t>Urinary Catheter-Related Infection: </a:t>
            </a:r>
            <a:br>
              <a:rPr lang="en-US" sz="3600" smtClean="0">
                <a:latin typeface="Arial" charset="0"/>
              </a:rPr>
            </a:br>
            <a:r>
              <a:rPr lang="en-US" sz="3600" smtClean="0">
                <a:latin typeface="Arial" charset="0"/>
              </a:rPr>
              <a:t>Background</a:t>
            </a:r>
          </a:p>
        </p:txBody>
      </p:sp>
      <p:sp>
        <p:nvSpPr>
          <p:cNvPr id="28675" name="Rectangle 3"/>
          <p:cNvSpPr>
            <a:spLocks noGrp="1" noChangeArrowheads="1"/>
          </p:cNvSpPr>
          <p:nvPr>
            <p:ph type="body" idx="1"/>
          </p:nvPr>
        </p:nvSpPr>
        <p:spPr>
          <a:xfrm>
            <a:off x="496888" y="1951038"/>
            <a:ext cx="9445625" cy="4114800"/>
          </a:xfrm>
        </p:spPr>
        <p:txBody>
          <a:bodyPr/>
          <a:lstStyle/>
          <a:p>
            <a:pPr>
              <a:spcBef>
                <a:spcPct val="35000"/>
              </a:spcBef>
              <a:spcAft>
                <a:spcPct val="35000"/>
              </a:spcAft>
            </a:pPr>
            <a:r>
              <a:rPr lang="en-US" sz="3200" smtClean="0">
                <a:solidFill>
                  <a:srgbClr val="FFFF00"/>
                </a:solidFill>
              </a:rPr>
              <a:t>Urinary tract infection (UTI) causes ~ 40% of hospital-acquired infections</a:t>
            </a:r>
          </a:p>
          <a:p>
            <a:pPr>
              <a:spcBef>
                <a:spcPct val="35000"/>
              </a:spcBef>
              <a:spcAft>
                <a:spcPct val="35000"/>
              </a:spcAft>
            </a:pPr>
            <a:r>
              <a:rPr lang="en-US" sz="3200" smtClean="0">
                <a:solidFill>
                  <a:srgbClr val="FFFF00"/>
                </a:solidFill>
              </a:rPr>
              <a:t>Most infections due to urinary catheters</a:t>
            </a:r>
          </a:p>
          <a:p>
            <a:pPr>
              <a:spcBef>
                <a:spcPct val="35000"/>
              </a:spcBef>
              <a:spcAft>
                <a:spcPct val="35000"/>
              </a:spcAft>
            </a:pPr>
            <a:r>
              <a:rPr lang="en-US" sz="3200" smtClean="0">
                <a:solidFill>
                  <a:srgbClr val="FFFF00"/>
                </a:solidFill>
              </a:rPr>
              <a:t>Up to 25% of inpatients are catheterized</a:t>
            </a:r>
          </a:p>
          <a:p>
            <a:pPr>
              <a:spcBef>
                <a:spcPct val="35000"/>
              </a:spcBef>
              <a:spcAft>
                <a:spcPct val="35000"/>
              </a:spcAft>
            </a:pPr>
            <a:r>
              <a:rPr lang="en-US" sz="3200" smtClean="0">
                <a:solidFill>
                  <a:srgbClr val="FFFF00"/>
                </a:solidFill>
              </a:rPr>
              <a:t>Leads to increased morbidity and costs</a:t>
            </a:r>
          </a:p>
          <a:p>
            <a:pPr>
              <a:spcBef>
                <a:spcPct val="35000"/>
              </a:spcBef>
              <a:spcAft>
                <a:spcPct val="35000"/>
              </a:spcAft>
            </a:pPr>
            <a:endParaRPr lang="en-US" sz="1000" smtClean="0">
              <a:solidFill>
                <a:srgbClr val="FFFF00"/>
              </a:solidFill>
            </a:endParaRPr>
          </a:p>
          <a:p>
            <a:pPr>
              <a:spcBef>
                <a:spcPct val="35000"/>
              </a:spcBef>
              <a:spcAft>
                <a:spcPct val="35000"/>
              </a:spcAft>
            </a:pP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3554" name="Rectangle 2"/>
          <p:cNvSpPr>
            <a:spLocks noGrp="1" noChangeArrowheads="1"/>
          </p:cNvSpPr>
          <p:nvPr>
            <p:ph type="title"/>
          </p:nvPr>
        </p:nvSpPr>
        <p:spPr>
          <a:xfrm>
            <a:off x="228600" y="369888"/>
            <a:ext cx="10058400" cy="639762"/>
          </a:xfrm>
          <a:noFill/>
          <a:ln/>
        </p:spPr>
        <p:txBody>
          <a:bodyPr/>
          <a:lstStyle/>
          <a:p>
            <a:r>
              <a:rPr lang="en-US" sz="3600" dirty="0" smtClean="0">
                <a:latin typeface="+mn-lt"/>
              </a:rPr>
              <a:t>Why Are Some Hospitals Better than Others in Preventing Infection?</a:t>
            </a:r>
            <a:endParaRPr lang="en-US" sz="3600" dirty="0">
              <a:latin typeface="+mn-lt"/>
            </a:endParaRPr>
          </a:p>
        </p:txBody>
      </p:sp>
      <p:graphicFrame>
        <p:nvGraphicFramePr>
          <p:cNvPr id="1943555" name="Group 3"/>
          <p:cNvGraphicFramePr>
            <a:graphicFrameLocks noGrp="1"/>
          </p:cNvGraphicFramePr>
          <p:nvPr/>
        </p:nvGraphicFramePr>
        <p:xfrm>
          <a:off x="400050" y="2876550"/>
          <a:ext cx="9391650" cy="3852672"/>
        </p:xfrm>
        <a:graphic>
          <a:graphicData uri="http://schemas.openxmlformats.org/drawingml/2006/table">
            <a:tbl>
              <a:tblPr/>
              <a:tblGrid>
                <a:gridCol w="3219450"/>
                <a:gridCol w="3467100"/>
                <a:gridCol w="2705100"/>
              </a:tblGrid>
              <a:tr h="4365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Part 1</a:t>
                      </a:r>
                    </a:p>
                  </a:txBody>
                  <a:tcPr horzOverflow="overflow">
                    <a:lnL cap="flat">
                      <a:noFill/>
                    </a:lnL>
                    <a:lnR>
                      <a:noFill/>
                    </a:lnR>
                    <a:lnT w="12700" cap="flat" cmpd="sng" algn="ctr">
                      <a:solidFill>
                        <a:srgbClr val="FFCC66"/>
                      </a:solidFill>
                      <a:prstDash val="solid"/>
                      <a:round/>
                      <a:headEnd type="none" w="sm" len="sm"/>
                      <a:tailEnd type="none" w="sm" len="sm"/>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Part 2</a:t>
                      </a:r>
                    </a:p>
                  </a:txBody>
                  <a:tcPr horzOverflow="overflow">
                    <a:lnL>
                      <a:noFill/>
                    </a:lnL>
                    <a:lnR>
                      <a:noFill/>
                    </a:lnR>
                    <a:lnT w="12700" cap="flat" cmpd="sng" algn="ctr">
                      <a:solidFill>
                        <a:srgbClr val="FFCC66"/>
                      </a:solidFill>
                      <a:prstDash val="solid"/>
                      <a:round/>
                      <a:headEnd type="none" w="sm" len="sm"/>
                      <a:tailEnd type="none" w="sm" len="sm"/>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Part 3</a:t>
                      </a:r>
                    </a:p>
                  </a:txBody>
                  <a:tcPr horzOverflow="overflow">
                    <a:lnL>
                      <a:noFill/>
                    </a:lnL>
                    <a:lnR cap="flat">
                      <a:noFill/>
                    </a:lnR>
                    <a:lnT w="12700" cap="flat" cmpd="sng" algn="ctr">
                      <a:solidFill>
                        <a:srgbClr val="FFCC66"/>
                      </a:solidFill>
                      <a:prstDash val="solid"/>
                      <a:round/>
                      <a:headEnd type="none" w="sm" len="sm"/>
                      <a:tailEnd type="none" w="sm" len="sm"/>
                    </a:lnT>
                    <a:lnB>
                      <a:noFill/>
                    </a:lnB>
                    <a:lnTlToBr>
                      <a:noFill/>
                    </a:lnTlToBr>
                    <a:lnBlToTr>
                      <a:noFill/>
                    </a:lnBlToTr>
                    <a:noFill/>
                  </a:tcPr>
                </a:tc>
              </a:tr>
              <a:tr h="990600">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0" i="0" u="none" strike="noStrike" cap="none" normalizeH="0" baseline="0" smtClean="0">
                          <a:ln>
                            <a:noFill/>
                          </a:ln>
                          <a:solidFill>
                            <a:schemeClr val="tx1"/>
                          </a:solidFill>
                          <a:effectLst/>
                          <a:latin typeface="Arial" charset="0"/>
                        </a:rPr>
                        <a:t> Surveyed  infection control personnel at 719 U.S. hospitals </a:t>
                      </a:r>
                    </a:p>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0" i="0" u="none" strike="noStrike" cap="none" normalizeH="0" baseline="0" smtClean="0">
                          <a:ln>
                            <a:noFill/>
                          </a:ln>
                          <a:solidFill>
                            <a:schemeClr val="tx1"/>
                          </a:solidFill>
                          <a:effectLst/>
                          <a:latin typeface="Arial" charset="0"/>
                        </a:rPr>
                        <a:t> Phone interviews with key informants at 14 hospitals</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Arial" charset="0"/>
                        </a:rPr>
                        <a:t> Site visits at 6 hospitals</a:t>
                      </a:r>
                    </a:p>
                  </a:txBody>
                  <a:tcPr horzOverflow="overflow">
                    <a:lnL>
                      <a:noFill/>
                    </a:lnL>
                    <a:lnR cap="flat">
                      <a:noFill/>
                    </a:lnR>
                    <a:lnT>
                      <a:noFill/>
                    </a:lnT>
                    <a:lnB cap="flat">
                      <a:noFill/>
                    </a:lnB>
                    <a:lnTlToBr>
                      <a:noFill/>
                    </a:lnTlToBr>
                    <a:lnBlToTr>
                      <a:noFill/>
                    </a:lnBlToTr>
                    <a:noFill/>
                  </a:tcPr>
                </a:tc>
              </a:tr>
            </a:tbl>
          </a:graphicData>
        </a:graphic>
      </p:graphicFrame>
      <p:sp>
        <p:nvSpPr>
          <p:cNvPr id="1943570" name="Text Box 18"/>
          <p:cNvSpPr txBox="1">
            <a:spLocks noChangeArrowheads="1"/>
          </p:cNvSpPr>
          <p:nvPr/>
        </p:nvSpPr>
        <p:spPr bwMode="auto">
          <a:xfrm>
            <a:off x="438150" y="1524000"/>
            <a:ext cx="8888413" cy="1066800"/>
          </a:xfrm>
          <a:prstGeom prst="rect">
            <a:avLst/>
          </a:prstGeom>
          <a:noFill/>
          <a:ln w="12700" cap="sq">
            <a:noFill/>
            <a:miter lim="800000"/>
            <a:headEnd type="none" w="sm" len="sm"/>
            <a:tailEnd type="none" w="sm" len="sm"/>
          </a:ln>
          <a:effectLst/>
        </p:spPr>
        <p:txBody>
          <a:bodyPr>
            <a:spAutoFit/>
          </a:bodyPr>
          <a:lstStyle/>
          <a:p>
            <a:pPr eaLnBrk="1" hangingPunct="1"/>
            <a:r>
              <a:rPr lang="en-US" sz="3200" i="1" dirty="0"/>
              <a:t>Quantitative 			Qualitative</a:t>
            </a:r>
          </a:p>
          <a:p>
            <a:pPr eaLnBrk="1" hangingPunct="1"/>
            <a:r>
              <a:rPr lang="en-US" sz="3200" i="1" dirty="0"/>
              <a:t>phase                                  </a:t>
            </a:r>
            <a:r>
              <a:rPr lang="en-US" sz="3200" i="1" dirty="0" err="1"/>
              <a:t>phase</a:t>
            </a:r>
            <a:endParaRPr lang="en-US" sz="3200" i="1" dirty="0"/>
          </a:p>
        </p:txBody>
      </p:sp>
      <p:sp>
        <p:nvSpPr>
          <p:cNvPr id="1943571" name="Line 19"/>
          <p:cNvSpPr>
            <a:spLocks noChangeShapeType="1"/>
          </p:cNvSpPr>
          <p:nvPr/>
        </p:nvSpPr>
        <p:spPr bwMode="auto">
          <a:xfrm>
            <a:off x="2286000" y="3124200"/>
            <a:ext cx="762000" cy="0"/>
          </a:xfrm>
          <a:prstGeom prst="line">
            <a:avLst/>
          </a:prstGeom>
          <a:noFill/>
          <a:ln w="25400">
            <a:solidFill>
              <a:srgbClr val="FFCC66"/>
            </a:solidFill>
            <a:round/>
            <a:headEnd/>
            <a:tailEnd type="triangle" w="med" len="med"/>
          </a:ln>
          <a:effectLst/>
        </p:spPr>
        <p:txBody>
          <a:bodyPr lIns="90488" tIns="44450" rIns="90488" bIns="44450" anchor="ctr"/>
          <a:lstStyle/>
          <a:p>
            <a:endParaRPr lang="en-US"/>
          </a:p>
        </p:txBody>
      </p:sp>
      <p:sp>
        <p:nvSpPr>
          <p:cNvPr id="1943572" name="Line 20"/>
          <p:cNvSpPr>
            <a:spLocks noChangeShapeType="1"/>
          </p:cNvSpPr>
          <p:nvPr/>
        </p:nvSpPr>
        <p:spPr bwMode="auto">
          <a:xfrm>
            <a:off x="5695950" y="3124200"/>
            <a:ext cx="762000" cy="0"/>
          </a:xfrm>
          <a:prstGeom prst="line">
            <a:avLst/>
          </a:prstGeom>
          <a:noFill/>
          <a:ln w="25400">
            <a:solidFill>
              <a:srgbClr val="FFCC66"/>
            </a:solidFill>
            <a:round/>
            <a:headEnd/>
            <a:tailEnd type="triangle" w="med" len="med"/>
          </a:ln>
          <a:effectLst/>
        </p:spPr>
        <p:txBody>
          <a:bodyPr lIns="90488" tIns="44450" rIns="90488" bIns="44450" anchor="ctr"/>
          <a:lstStyle/>
          <a:p>
            <a:endParaRPr lang="en-US"/>
          </a:p>
        </p:txBody>
      </p:sp>
      <p:sp>
        <p:nvSpPr>
          <p:cNvPr id="1943573" name="Text Box 21"/>
          <p:cNvSpPr txBox="1">
            <a:spLocks noChangeArrowheads="1"/>
          </p:cNvSpPr>
          <p:nvPr/>
        </p:nvSpPr>
        <p:spPr bwMode="auto">
          <a:xfrm>
            <a:off x="6019800" y="6000750"/>
            <a:ext cx="4267200" cy="366713"/>
          </a:xfrm>
          <a:prstGeom prst="rect">
            <a:avLst/>
          </a:prstGeom>
          <a:noFill/>
          <a:ln w="9525">
            <a:noFill/>
            <a:miter lim="800000"/>
            <a:headEnd/>
            <a:tailEnd/>
          </a:ln>
          <a:effectLst/>
        </p:spPr>
        <p:txBody>
          <a:bodyPr>
            <a:spAutoFit/>
          </a:bodyPr>
          <a:lstStyle/>
          <a:p>
            <a:pPr>
              <a:spcBef>
                <a:spcPct val="50000"/>
              </a:spcBef>
            </a:pPr>
            <a:r>
              <a:rPr lang="en-US" sz="1800">
                <a:solidFill>
                  <a:schemeClr val="tx2"/>
                </a:solidFill>
              </a:rPr>
              <a:t>(Krein et al. Am J Infect Cont 2006)</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578" name="Rectangle 2"/>
          <p:cNvSpPr>
            <a:spLocks noGrp="1" noChangeArrowheads="1"/>
          </p:cNvSpPr>
          <p:nvPr>
            <p:ph type="title"/>
          </p:nvPr>
        </p:nvSpPr>
        <p:spPr>
          <a:xfrm>
            <a:off x="771525" y="0"/>
            <a:ext cx="8743950" cy="1143000"/>
          </a:xfrm>
        </p:spPr>
        <p:txBody>
          <a:bodyPr/>
          <a:lstStyle/>
          <a:p>
            <a:r>
              <a:rPr lang="en-US">
                <a:latin typeface="Arial" charset="0"/>
              </a:rPr>
              <a:t>Why Use Qualitative Methods?</a:t>
            </a:r>
          </a:p>
        </p:txBody>
      </p:sp>
      <p:sp>
        <p:nvSpPr>
          <p:cNvPr id="1944579" name="Rectangle 3"/>
          <p:cNvSpPr>
            <a:spLocks noGrp="1" noChangeArrowheads="1"/>
          </p:cNvSpPr>
          <p:nvPr>
            <p:ph type="body" idx="1"/>
          </p:nvPr>
        </p:nvSpPr>
        <p:spPr>
          <a:xfrm>
            <a:off x="400050" y="1143000"/>
            <a:ext cx="9505950" cy="4572000"/>
          </a:xfrm>
        </p:spPr>
        <p:txBody>
          <a:bodyPr/>
          <a:lstStyle/>
          <a:p>
            <a:pPr>
              <a:lnSpc>
                <a:spcPct val="95000"/>
              </a:lnSpc>
              <a:spcBef>
                <a:spcPct val="30000"/>
              </a:spcBef>
              <a:spcAft>
                <a:spcPct val="35000"/>
              </a:spcAft>
            </a:pPr>
            <a:r>
              <a:rPr lang="en-US" sz="3200" u="sng"/>
              <a:t>Quantitative</a:t>
            </a:r>
            <a:r>
              <a:rPr lang="en-US" sz="3200"/>
              <a:t> methods help us answer the question of ‘what’ is happening</a:t>
            </a:r>
          </a:p>
          <a:p>
            <a:pPr>
              <a:lnSpc>
                <a:spcPct val="95000"/>
              </a:lnSpc>
              <a:spcBef>
                <a:spcPct val="30000"/>
              </a:spcBef>
              <a:spcAft>
                <a:spcPct val="35000"/>
              </a:spcAft>
            </a:pPr>
            <a:r>
              <a:rPr lang="en-US" sz="3200" u="sng"/>
              <a:t>Qualitative</a:t>
            </a:r>
            <a:r>
              <a:rPr lang="en-US" sz="3200"/>
              <a:t> methods help us answer ‘why’</a:t>
            </a:r>
          </a:p>
          <a:p>
            <a:pPr lvl="1">
              <a:lnSpc>
                <a:spcPct val="80000"/>
              </a:lnSpc>
              <a:buFontTx/>
              <a:buNone/>
            </a:pPr>
            <a:endParaRPr lang="en-US" sz="3200"/>
          </a:p>
        </p:txBody>
      </p:sp>
      <p:sp>
        <p:nvSpPr>
          <p:cNvPr id="1944581" name="Text Box 5"/>
          <p:cNvSpPr txBox="1">
            <a:spLocks noChangeArrowheads="1"/>
          </p:cNvSpPr>
          <p:nvPr/>
        </p:nvSpPr>
        <p:spPr bwMode="auto">
          <a:xfrm>
            <a:off x="7048500" y="5969000"/>
            <a:ext cx="3238500" cy="336550"/>
          </a:xfrm>
          <a:prstGeom prst="rect">
            <a:avLst/>
          </a:prstGeom>
          <a:noFill/>
          <a:ln w="9525">
            <a:noFill/>
            <a:miter lim="800000"/>
            <a:headEnd/>
            <a:tailEnd/>
          </a:ln>
          <a:effectLst/>
        </p:spPr>
        <p:txBody>
          <a:bodyPr>
            <a:spAutoFit/>
          </a:bodyPr>
          <a:lstStyle/>
          <a:p>
            <a:pPr>
              <a:spcBef>
                <a:spcPct val="50000"/>
              </a:spcBef>
            </a:pPr>
            <a:r>
              <a:rPr lang="en-US" sz="1600"/>
              <a:t>(Forman et al. AJIC 2008)</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26" name="Rectangle 2"/>
          <p:cNvSpPr>
            <a:spLocks noChangeArrowheads="1"/>
          </p:cNvSpPr>
          <p:nvPr/>
        </p:nvSpPr>
        <p:spPr bwMode="auto">
          <a:xfrm>
            <a:off x="258763" y="288925"/>
            <a:ext cx="10028237" cy="596900"/>
          </a:xfrm>
          <a:prstGeom prst="rect">
            <a:avLst/>
          </a:prstGeom>
          <a:noFill/>
          <a:ln w="9525">
            <a:noFill/>
            <a:miter lim="800000"/>
            <a:headEnd/>
            <a:tailEnd/>
          </a:ln>
          <a:effectLst/>
        </p:spPr>
        <p:txBody>
          <a:bodyPr anchor="ctr"/>
          <a:lstStyle/>
          <a:p>
            <a:pPr algn="ctr"/>
            <a:r>
              <a:rPr lang="en-US" sz="4800">
                <a:solidFill>
                  <a:schemeClr val="tx2"/>
                </a:solidFill>
              </a:rPr>
              <a:t>Main UTI Qualitative Theme</a:t>
            </a:r>
          </a:p>
        </p:txBody>
      </p:sp>
      <p:sp>
        <p:nvSpPr>
          <p:cNvPr id="1946627" name="Rectangle 3"/>
          <p:cNvSpPr>
            <a:spLocks noChangeArrowheads="1"/>
          </p:cNvSpPr>
          <p:nvPr/>
        </p:nvSpPr>
        <p:spPr bwMode="auto">
          <a:xfrm>
            <a:off x="241300" y="1774825"/>
            <a:ext cx="9791700" cy="5778500"/>
          </a:xfrm>
          <a:prstGeom prst="rect">
            <a:avLst/>
          </a:prstGeom>
          <a:noFill/>
          <a:ln w="9525">
            <a:noFill/>
            <a:miter lim="800000"/>
            <a:headEnd/>
            <a:tailEnd/>
          </a:ln>
          <a:effectLst/>
        </p:spPr>
        <p:txBody>
          <a:bodyPr/>
          <a:lstStyle/>
          <a:p>
            <a:pPr marL="533400" indent="-533400" algn="ctr">
              <a:spcBef>
                <a:spcPct val="50000"/>
              </a:spcBef>
              <a:spcAft>
                <a:spcPct val="50000"/>
              </a:spcAft>
            </a:pPr>
            <a:r>
              <a:rPr lang="en-US" sz="4400">
                <a:solidFill>
                  <a:srgbClr val="FFFF00"/>
                </a:solidFill>
                <a:cs typeface="Arial" charset="0"/>
              </a:rPr>
              <a:t>Urinary catheter-related </a:t>
            </a:r>
            <a:r>
              <a:rPr lang="en-US" sz="4400" i="1">
                <a:solidFill>
                  <a:srgbClr val="FFFF00"/>
                </a:solidFill>
                <a:cs typeface="Arial" charset="0"/>
              </a:rPr>
              <a:t>infection</a:t>
            </a:r>
            <a:r>
              <a:rPr lang="en-US" sz="4400">
                <a:solidFill>
                  <a:srgbClr val="FFFF00"/>
                </a:solidFill>
                <a:cs typeface="Arial" charset="0"/>
              </a:rPr>
              <a:t> is a low priority, but timely removal of catheters considered important</a:t>
            </a:r>
          </a:p>
          <a:p>
            <a:pPr marL="533400" indent="-533400">
              <a:spcBef>
                <a:spcPct val="50000"/>
              </a:spcBef>
              <a:spcAft>
                <a:spcPct val="50000"/>
              </a:spcAft>
            </a:pPr>
            <a:endParaRPr lang="en-US" sz="3000">
              <a:solidFill>
                <a:srgbClr val="FFFF00"/>
              </a:solidFill>
              <a:cs typeface="Arial" charset="0"/>
            </a:endParaRPr>
          </a:p>
          <a:p>
            <a:pPr marL="533400" indent="-533400" algn="ctr">
              <a:spcBef>
                <a:spcPct val="50000"/>
              </a:spcBef>
              <a:spcAft>
                <a:spcPct val="50000"/>
              </a:spcAft>
            </a:pPr>
            <a:r>
              <a:rPr lang="en-US" sz="3000">
                <a:solidFill>
                  <a:srgbClr val="FFFF00"/>
                </a:solidFill>
                <a:cs typeface="Arial" charset="0"/>
              </a:rPr>
              <a:t> 	</a:t>
            </a:r>
            <a:endParaRPr lang="en-US" sz="3000" i="1">
              <a:solidFill>
                <a:srgbClr val="FFFF00"/>
              </a:solidFill>
            </a:endParaRPr>
          </a:p>
        </p:txBody>
      </p:sp>
      <p:sp>
        <p:nvSpPr>
          <p:cNvPr id="1946628" name="Text Box 4"/>
          <p:cNvSpPr txBox="1">
            <a:spLocks noChangeArrowheads="1"/>
          </p:cNvSpPr>
          <p:nvPr/>
        </p:nvSpPr>
        <p:spPr bwMode="auto">
          <a:xfrm>
            <a:off x="4762500" y="5829300"/>
            <a:ext cx="5295900" cy="366713"/>
          </a:xfrm>
          <a:prstGeom prst="rect">
            <a:avLst/>
          </a:prstGeom>
          <a:noFill/>
          <a:ln w="9525">
            <a:noFill/>
            <a:miter lim="800000"/>
            <a:headEnd/>
            <a:tailEnd/>
          </a:ln>
          <a:effectLst/>
        </p:spPr>
        <p:txBody>
          <a:bodyPr>
            <a:spAutoFit/>
          </a:bodyPr>
          <a:lstStyle/>
          <a:p>
            <a:pPr algn="r">
              <a:spcBef>
                <a:spcPct val="50000"/>
              </a:spcBef>
            </a:pPr>
            <a:r>
              <a:rPr lang="en-US" sz="1800" dirty="0" smtClean="0">
                <a:solidFill>
                  <a:schemeClr val="tx2"/>
                </a:solidFill>
              </a:rPr>
              <a:t>(Saint et al. Infect </a:t>
            </a:r>
            <a:r>
              <a:rPr lang="en-US" sz="1800" dirty="0">
                <a:solidFill>
                  <a:schemeClr val="tx2"/>
                </a:solidFill>
              </a:rPr>
              <a:t>Cont Hosp </a:t>
            </a:r>
            <a:r>
              <a:rPr lang="en-US" sz="1800" dirty="0" err="1">
                <a:solidFill>
                  <a:schemeClr val="tx2"/>
                </a:solidFill>
              </a:rPr>
              <a:t>Epid</a:t>
            </a:r>
            <a:r>
              <a:rPr lang="en-US" sz="1800" dirty="0">
                <a:solidFill>
                  <a:schemeClr val="tx2"/>
                </a:solidFill>
              </a:rPr>
              <a:t> 2008)</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674" name="Rectangle 2"/>
          <p:cNvSpPr>
            <a:spLocks noChangeArrowheads="1"/>
          </p:cNvSpPr>
          <p:nvPr/>
        </p:nvSpPr>
        <p:spPr bwMode="auto">
          <a:xfrm>
            <a:off x="258763" y="288925"/>
            <a:ext cx="10028237" cy="596900"/>
          </a:xfrm>
          <a:prstGeom prst="rect">
            <a:avLst/>
          </a:prstGeom>
          <a:noFill/>
          <a:ln w="9525">
            <a:noFill/>
            <a:miter lim="800000"/>
            <a:headEnd/>
            <a:tailEnd/>
          </a:ln>
          <a:effectLst/>
        </p:spPr>
        <p:txBody>
          <a:bodyPr anchor="ctr"/>
          <a:lstStyle/>
          <a:p>
            <a:pPr algn="ctr"/>
            <a:r>
              <a:rPr lang="en-US" sz="3400">
                <a:solidFill>
                  <a:schemeClr val="tx2"/>
                </a:solidFill>
                <a:cs typeface="Arial" charset="0"/>
              </a:rPr>
              <a:t>Urinary catheter-related </a:t>
            </a:r>
            <a:r>
              <a:rPr lang="en-US" sz="3400" i="1">
                <a:solidFill>
                  <a:schemeClr val="tx2"/>
                </a:solidFill>
                <a:cs typeface="Arial" charset="0"/>
              </a:rPr>
              <a:t>infection</a:t>
            </a:r>
            <a:r>
              <a:rPr lang="en-US" sz="3400">
                <a:solidFill>
                  <a:schemeClr val="tx2"/>
                </a:solidFill>
                <a:cs typeface="Arial" charset="0"/>
              </a:rPr>
              <a:t> is a low priority …</a:t>
            </a:r>
          </a:p>
        </p:txBody>
      </p:sp>
      <p:sp>
        <p:nvSpPr>
          <p:cNvPr id="1948675" name="Rectangle 3"/>
          <p:cNvSpPr>
            <a:spLocks noChangeArrowheads="1"/>
          </p:cNvSpPr>
          <p:nvPr/>
        </p:nvSpPr>
        <p:spPr bwMode="auto">
          <a:xfrm>
            <a:off x="198438" y="1487488"/>
            <a:ext cx="9677400" cy="5778500"/>
          </a:xfrm>
          <a:prstGeom prst="rect">
            <a:avLst/>
          </a:prstGeom>
          <a:noFill/>
          <a:ln w="9525">
            <a:noFill/>
            <a:miter lim="800000"/>
            <a:headEnd/>
            <a:tailEnd/>
          </a:ln>
          <a:effectLst/>
        </p:spPr>
        <p:txBody>
          <a:bodyPr/>
          <a:lstStyle/>
          <a:p>
            <a:pPr marL="533400" indent="-533400">
              <a:spcBef>
                <a:spcPct val="40000"/>
              </a:spcBef>
              <a:spcAft>
                <a:spcPct val="40000"/>
              </a:spcAft>
              <a:buFontTx/>
              <a:buChar char="•"/>
            </a:pPr>
            <a:r>
              <a:rPr lang="en-US" sz="3200" u="sng">
                <a:solidFill>
                  <a:srgbClr val="FFFF00"/>
                </a:solidFill>
                <a:cs typeface="Arial" charset="0"/>
              </a:rPr>
              <a:t>A hospital epidemiologist</a:t>
            </a:r>
            <a:r>
              <a:rPr lang="en-US" sz="3200">
                <a:solidFill>
                  <a:srgbClr val="FFFF00"/>
                </a:solidFill>
                <a:cs typeface="Arial" charset="0"/>
              </a:rPr>
              <a:t>: “  I [nor] anyone else has really been able to get ourselves that excited about trying to prevent bladder colonization.  But….I think that we probably should try to be more proactive about getting the catheters out.”  </a:t>
            </a:r>
          </a:p>
          <a:p>
            <a:pPr marL="533400" indent="-533400">
              <a:spcBef>
                <a:spcPct val="40000"/>
              </a:spcBef>
              <a:spcAft>
                <a:spcPct val="40000"/>
              </a:spcAft>
            </a:pPr>
            <a:endParaRPr lang="en-US" sz="3200">
              <a:solidFill>
                <a:srgbClr val="FFFF00"/>
              </a:solidFill>
              <a:cs typeface="Times New Roman" pitchFamily="18" charset="0"/>
            </a:endParaRPr>
          </a:p>
          <a:p>
            <a:pPr marL="533400" indent="-533400">
              <a:spcBef>
                <a:spcPct val="25000"/>
              </a:spcBef>
              <a:spcAft>
                <a:spcPct val="25000"/>
              </a:spcAft>
            </a:pPr>
            <a:endParaRPr lang="en-US" sz="2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722" name="Rectangle 2"/>
          <p:cNvSpPr>
            <a:spLocks noChangeArrowheads="1"/>
          </p:cNvSpPr>
          <p:nvPr/>
        </p:nvSpPr>
        <p:spPr bwMode="auto">
          <a:xfrm>
            <a:off x="125413" y="274638"/>
            <a:ext cx="10028237" cy="596900"/>
          </a:xfrm>
          <a:prstGeom prst="rect">
            <a:avLst/>
          </a:prstGeom>
          <a:noFill/>
          <a:ln w="9525">
            <a:noFill/>
            <a:miter lim="800000"/>
            <a:headEnd/>
            <a:tailEnd/>
          </a:ln>
          <a:effectLst/>
        </p:spPr>
        <p:txBody>
          <a:bodyPr anchor="ctr"/>
          <a:lstStyle/>
          <a:p>
            <a:pPr algn="ctr"/>
            <a:r>
              <a:rPr lang="en-US" sz="3400">
                <a:solidFill>
                  <a:schemeClr val="tx2"/>
                </a:solidFill>
                <a:cs typeface="Arial" charset="0"/>
              </a:rPr>
              <a:t>…but timely catheter removal considered important</a:t>
            </a:r>
          </a:p>
        </p:txBody>
      </p:sp>
      <p:sp>
        <p:nvSpPr>
          <p:cNvPr id="1950723" name="Rectangle 3"/>
          <p:cNvSpPr>
            <a:spLocks noChangeArrowheads="1"/>
          </p:cNvSpPr>
          <p:nvPr/>
        </p:nvSpPr>
        <p:spPr bwMode="auto">
          <a:xfrm>
            <a:off x="241300" y="1109663"/>
            <a:ext cx="9677400" cy="5995987"/>
          </a:xfrm>
          <a:prstGeom prst="rect">
            <a:avLst/>
          </a:prstGeom>
          <a:noFill/>
          <a:ln w="9525">
            <a:noFill/>
            <a:miter lim="800000"/>
            <a:headEnd/>
            <a:tailEnd/>
          </a:ln>
          <a:effectLst/>
        </p:spPr>
        <p:txBody>
          <a:bodyPr/>
          <a:lstStyle/>
          <a:p>
            <a:pPr marL="533400" indent="-533400">
              <a:lnSpc>
                <a:spcPct val="95000"/>
              </a:lnSpc>
              <a:spcBef>
                <a:spcPct val="35000"/>
              </a:spcBef>
              <a:spcAft>
                <a:spcPct val="35000"/>
              </a:spcAft>
              <a:buFontTx/>
              <a:buChar char="•"/>
            </a:pPr>
            <a:r>
              <a:rPr lang="en-US" sz="3200">
                <a:solidFill>
                  <a:srgbClr val="FFFF00"/>
                </a:solidFill>
                <a:cs typeface="Arial" charset="0"/>
              </a:rPr>
              <a:t>Hospitals using reminders highlighted </a:t>
            </a:r>
            <a:r>
              <a:rPr lang="en-US" sz="3200" u="sng">
                <a:solidFill>
                  <a:srgbClr val="FFFF00"/>
                </a:solidFill>
                <a:cs typeface="Arial" charset="0"/>
              </a:rPr>
              <a:t>non</a:t>
            </a:r>
            <a:r>
              <a:rPr lang="en-US" sz="3200">
                <a:solidFill>
                  <a:srgbClr val="FFFF00"/>
                </a:solidFill>
                <a:cs typeface="Arial" charset="0"/>
              </a:rPr>
              <a:t>-infectious reasons for catheter removal: patient dignity &amp; mobility, and length of stay  </a:t>
            </a:r>
          </a:p>
          <a:p>
            <a:pPr marL="533400" indent="-533400">
              <a:lnSpc>
                <a:spcPct val="95000"/>
              </a:lnSpc>
              <a:spcBef>
                <a:spcPct val="35000"/>
              </a:spcBef>
              <a:spcAft>
                <a:spcPct val="35000"/>
              </a:spcAft>
              <a:buFontTx/>
              <a:buChar char="•"/>
            </a:pPr>
            <a:r>
              <a:rPr lang="en-US" sz="3200">
                <a:solidFill>
                  <a:srgbClr val="FFFF00"/>
                </a:solidFill>
                <a:cs typeface="Arial" charset="0"/>
              </a:rPr>
              <a:t>Some pushback from nurses</a:t>
            </a:r>
          </a:p>
          <a:p>
            <a:pPr marL="533400" indent="-533400">
              <a:lnSpc>
                <a:spcPct val="95000"/>
              </a:lnSpc>
              <a:spcBef>
                <a:spcPct val="35000"/>
              </a:spcBef>
              <a:spcAft>
                <a:spcPct val="35000"/>
              </a:spcAft>
              <a:buFontTx/>
              <a:buChar char="•"/>
            </a:pPr>
            <a:r>
              <a:rPr lang="en-US" sz="3200" u="sng">
                <a:solidFill>
                  <a:srgbClr val="FFFF00"/>
                </a:solidFill>
                <a:cs typeface="Times New Roman" pitchFamily="18" charset="0"/>
              </a:rPr>
              <a:t>A nurse</a:t>
            </a:r>
            <a:r>
              <a:rPr lang="en-US" sz="3200">
                <a:solidFill>
                  <a:srgbClr val="FFFF00"/>
                </a:solidFill>
                <a:cs typeface="Times New Roman" pitchFamily="18" charset="0"/>
              </a:rPr>
              <a:t>: </a:t>
            </a:r>
            <a:r>
              <a:rPr lang="en-US" sz="3200">
                <a:solidFill>
                  <a:srgbClr val="FFFF00"/>
                </a:solidFill>
                <a:cs typeface="Arial" charset="0"/>
              </a:rPr>
              <a:t>“…convenience unfortunately is a high priority …especially with urinary catheters…the workload will be increased if you have to take [patients] to the bathroom or you have to change their bed a little more often ….”</a:t>
            </a:r>
            <a:endParaRPr lang="en-US" sz="3200">
              <a:solidFill>
                <a:srgbClr val="FFFF00"/>
              </a:solidFill>
              <a:cs typeface="Times New Roman" pitchFamily="18" charset="0"/>
            </a:endParaRPr>
          </a:p>
          <a:p>
            <a:pPr marL="533400" indent="-533400">
              <a:spcBef>
                <a:spcPct val="25000"/>
              </a:spcBef>
              <a:spcAft>
                <a:spcPct val="25000"/>
              </a:spcAft>
            </a:pPr>
            <a:endParaRPr lang="en-US" sz="32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2770" name="Rectangle 2"/>
          <p:cNvSpPr>
            <a:spLocks noChangeArrowheads="1"/>
          </p:cNvSpPr>
          <p:nvPr/>
        </p:nvSpPr>
        <p:spPr bwMode="auto">
          <a:xfrm>
            <a:off x="163513" y="384175"/>
            <a:ext cx="10028237" cy="596900"/>
          </a:xfrm>
          <a:prstGeom prst="rect">
            <a:avLst/>
          </a:prstGeom>
          <a:noFill/>
          <a:ln w="9525">
            <a:noFill/>
            <a:miter lim="800000"/>
            <a:headEnd/>
            <a:tailEnd/>
          </a:ln>
          <a:effectLst/>
        </p:spPr>
        <p:txBody>
          <a:bodyPr anchor="ctr"/>
          <a:lstStyle/>
          <a:p>
            <a:pPr algn="ctr"/>
            <a:r>
              <a:rPr lang="en-US" sz="3400">
                <a:solidFill>
                  <a:schemeClr val="tx2"/>
                </a:solidFill>
                <a:cs typeface="Arial" charset="0"/>
              </a:rPr>
              <a:t>…but timely catheter removal considered important</a:t>
            </a:r>
          </a:p>
        </p:txBody>
      </p:sp>
      <p:sp>
        <p:nvSpPr>
          <p:cNvPr id="1952771" name="Rectangle 3"/>
          <p:cNvSpPr>
            <a:spLocks noChangeArrowheads="1"/>
          </p:cNvSpPr>
          <p:nvPr/>
        </p:nvSpPr>
        <p:spPr bwMode="auto">
          <a:xfrm>
            <a:off x="241300" y="1282700"/>
            <a:ext cx="9866313" cy="6286500"/>
          </a:xfrm>
          <a:prstGeom prst="rect">
            <a:avLst/>
          </a:prstGeom>
          <a:noFill/>
          <a:ln w="9525">
            <a:noFill/>
            <a:miter lim="800000"/>
            <a:headEnd/>
            <a:tailEnd/>
          </a:ln>
          <a:effectLst/>
        </p:spPr>
        <p:txBody>
          <a:bodyPr/>
          <a:lstStyle/>
          <a:p>
            <a:pPr marL="533400" indent="-533400">
              <a:spcBef>
                <a:spcPct val="40000"/>
              </a:spcBef>
              <a:spcAft>
                <a:spcPct val="40000"/>
              </a:spcAft>
              <a:buFontTx/>
              <a:buChar char="•"/>
            </a:pPr>
            <a:r>
              <a:rPr lang="en-US" sz="3200">
                <a:solidFill>
                  <a:srgbClr val="FFFF00"/>
                </a:solidFill>
                <a:cs typeface="Arial" charset="0"/>
              </a:rPr>
              <a:t>Nurse buy-in critical</a:t>
            </a:r>
          </a:p>
          <a:p>
            <a:pPr marL="533400" indent="-533400">
              <a:spcBef>
                <a:spcPct val="40000"/>
              </a:spcBef>
              <a:spcAft>
                <a:spcPct val="40000"/>
              </a:spcAft>
              <a:buFontTx/>
              <a:buChar char="•"/>
            </a:pPr>
            <a:r>
              <a:rPr lang="en-US" sz="3200" u="sng">
                <a:solidFill>
                  <a:srgbClr val="FFFF00"/>
                </a:solidFill>
                <a:cs typeface="Arial" charset="0"/>
              </a:rPr>
              <a:t>A physician administrator</a:t>
            </a:r>
            <a:r>
              <a:rPr lang="en-US" sz="3200">
                <a:solidFill>
                  <a:srgbClr val="FFFF00"/>
                </a:solidFill>
                <a:cs typeface="Arial" charset="0"/>
              </a:rPr>
              <a:t>: “Because the nurses on the geriatrics unit wanted to have their patients regain mobility…they viewed ambulation and mobility as a very important goal…versus the other units where the nurses didn’t necessarily feel that was a real goal in the patient’s plan for that day.”</a:t>
            </a:r>
          </a:p>
          <a:p>
            <a:pPr marL="533400" indent="-533400">
              <a:spcBef>
                <a:spcPct val="40000"/>
              </a:spcBef>
              <a:spcAft>
                <a:spcPct val="40000"/>
              </a:spcAft>
              <a:buFontTx/>
              <a:buChar char="•"/>
            </a:pPr>
            <a:r>
              <a:rPr lang="en-US" sz="3200">
                <a:solidFill>
                  <a:srgbClr val="FFFF00"/>
                </a:solidFill>
                <a:cs typeface="Arial" charset="0"/>
              </a:rPr>
              <a:t>Partnering with a nurse leader is key</a:t>
            </a:r>
          </a:p>
          <a:p>
            <a:pPr marL="533400" indent="-533400">
              <a:spcBef>
                <a:spcPct val="40000"/>
              </a:spcBef>
              <a:spcAft>
                <a:spcPct val="40000"/>
              </a:spcAft>
            </a:pPr>
            <a:endParaRPr lang="en-US" sz="3200">
              <a:solidFill>
                <a:srgbClr val="FFFF00"/>
              </a:solidFill>
              <a:cs typeface="Times New Roman" pitchFamily="18" charset="0"/>
            </a:endParaRPr>
          </a:p>
          <a:p>
            <a:pPr marL="533400" indent="-533400">
              <a:spcBef>
                <a:spcPct val="25000"/>
              </a:spcBef>
              <a:spcAft>
                <a:spcPct val="25000"/>
              </a:spcAft>
            </a:pPr>
            <a:endParaRPr lang="en-US" sz="2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ChangeArrowheads="1"/>
          </p:cNvSpPr>
          <p:nvPr/>
        </p:nvSpPr>
        <p:spPr bwMode="auto">
          <a:xfrm>
            <a:off x="171450" y="536575"/>
            <a:ext cx="10028238" cy="596900"/>
          </a:xfrm>
          <a:prstGeom prst="rect">
            <a:avLst/>
          </a:prstGeom>
          <a:noFill/>
          <a:ln w="9525">
            <a:noFill/>
            <a:miter lim="800000"/>
            <a:headEnd/>
            <a:tailEnd/>
          </a:ln>
          <a:effectLst/>
        </p:spPr>
        <p:txBody>
          <a:bodyPr anchor="ctr"/>
          <a:lstStyle/>
          <a:p>
            <a:pPr algn="ctr"/>
            <a:r>
              <a:rPr lang="en-US" sz="3600" dirty="0">
                <a:solidFill>
                  <a:schemeClr val="tx2"/>
                </a:solidFill>
                <a:cs typeface="Arial" charset="0"/>
              </a:rPr>
              <a:t>Urinary Catheters Often Placed in the Emergency </a:t>
            </a:r>
            <a:r>
              <a:rPr lang="en-US" sz="3600" dirty="0" smtClean="0">
                <a:solidFill>
                  <a:schemeClr val="tx2"/>
                </a:solidFill>
                <a:cs typeface="Arial" charset="0"/>
              </a:rPr>
              <a:t>Department</a:t>
            </a:r>
            <a:endParaRPr lang="en-US" sz="3600" dirty="0">
              <a:solidFill>
                <a:schemeClr val="tx2"/>
              </a:solidFill>
              <a:cs typeface="Arial" charset="0"/>
            </a:endParaRPr>
          </a:p>
        </p:txBody>
      </p:sp>
      <p:sp>
        <p:nvSpPr>
          <p:cNvPr id="1607683" name="Rectangle 3"/>
          <p:cNvSpPr>
            <a:spLocks noChangeArrowheads="1"/>
          </p:cNvSpPr>
          <p:nvPr/>
        </p:nvSpPr>
        <p:spPr bwMode="auto">
          <a:xfrm>
            <a:off x="241300" y="1828800"/>
            <a:ext cx="9791700" cy="5953125"/>
          </a:xfrm>
          <a:prstGeom prst="rect">
            <a:avLst/>
          </a:prstGeom>
          <a:noFill/>
          <a:ln w="9525">
            <a:noFill/>
            <a:miter lim="800000"/>
            <a:headEnd/>
            <a:tailEnd/>
          </a:ln>
          <a:effectLst/>
        </p:spPr>
        <p:txBody>
          <a:bodyPr/>
          <a:lstStyle/>
          <a:p>
            <a:pPr marL="533400" indent="-533400">
              <a:lnSpc>
                <a:spcPct val="95000"/>
              </a:lnSpc>
              <a:spcBef>
                <a:spcPct val="50000"/>
              </a:spcBef>
              <a:spcAft>
                <a:spcPct val="50000"/>
              </a:spcAft>
              <a:buFontTx/>
              <a:buChar char="•"/>
            </a:pPr>
            <a:r>
              <a:rPr lang="en-AU" sz="2800" dirty="0" smtClean="0"/>
              <a:t>Avoiding insertion also important</a:t>
            </a:r>
            <a:endParaRPr lang="en-AU" sz="2800" dirty="0"/>
          </a:p>
          <a:p>
            <a:pPr marL="533400" indent="-533400">
              <a:lnSpc>
                <a:spcPct val="95000"/>
              </a:lnSpc>
              <a:spcBef>
                <a:spcPct val="50000"/>
              </a:spcBef>
              <a:spcAft>
                <a:spcPct val="50000"/>
              </a:spcAft>
              <a:buFontTx/>
              <a:buChar char="•"/>
            </a:pPr>
            <a:r>
              <a:rPr lang="en-AU" sz="2800" u="sng" dirty="0"/>
              <a:t>An Infection Control Nurse</a:t>
            </a:r>
            <a:r>
              <a:rPr lang="en-AU" sz="2800" dirty="0"/>
              <a:t>:  “our other barrier is the Emergency Department and this is where most Foleys are placed. . . . Doctors forget to look under the sheets to say, ‘Oh yeah, there’s a Foley there’ and … the nurses aren’t going to take the initiative. . .  ”</a:t>
            </a:r>
            <a:r>
              <a:rPr lang="en-US" sz="2800" dirty="0">
                <a:solidFill>
                  <a:srgbClr val="FFFF00"/>
                </a:solidFill>
                <a:cs typeface="Arial" charset="0"/>
              </a:rPr>
              <a:t> </a:t>
            </a:r>
            <a:endParaRPr lang="en-US" sz="2800" dirty="0" smtClean="0">
              <a:solidFill>
                <a:srgbClr val="FFFF00"/>
              </a:solidFill>
              <a:cs typeface="Arial" charset="0"/>
            </a:endParaRPr>
          </a:p>
          <a:p>
            <a:pPr marL="533400" indent="-533400">
              <a:lnSpc>
                <a:spcPct val="95000"/>
              </a:lnSpc>
              <a:spcBef>
                <a:spcPct val="50000"/>
              </a:spcBef>
              <a:spcAft>
                <a:spcPct val="50000"/>
              </a:spcAft>
              <a:buFontTx/>
              <a:buChar char="•"/>
            </a:pPr>
            <a:r>
              <a:rPr lang="en-US" sz="2800" dirty="0" smtClean="0">
                <a:solidFill>
                  <a:srgbClr val="FFFF00"/>
                </a:solidFill>
                <a:cs typeface="Arial" charset="0"/>
              </a:rPr>
              <a:t>Initiatives to avoid insertion should include emergency department personnel (same for aseptic insertion) </a:t>
            </a:r>
            <a:r>
              <a:rPr lang="en-US" sz="2800" dirty="0">
                <a:solidFill>
                  <a:srgbClr val="FFFF00"/>
                </a:solidFill>
                <a:cs typeface="Arial" charset="0"/>
              </a:rPr>
              <a:t>	</a:t>
            </a:r>
            <a:r>
              <a:rPr lang="en-US" sz="3000" dirty="0">
                <a:solidFill>
                  <a:srgbClr val="FFFF00"/>
                </a:solidFill>
                <a:cs typeface="Arial" charset="0"/>
              </a:rPr>
              <a:t>																	</a:t>
            </a:r>
            <a:endParaRPr lang="en-US" sz="1800" dirty="0">
              <a:solidFill>
                <a:schemeClr val="tx2"/>
              </a:solidFill>
            </a:endParaRPr>
          </a:p>
          <a:p>
            <a:pPr marL="533400" indent="-533400">
              <a:spcBef>
                <a:spcPct val="50000"/>
              </a:spcBef>
              <a:spcAft>
                <a:spcPct val="50000"/>
              </a:spcAft>
              <a:buFontTx/>
              <a:buChar char="•"/>
            </a:pPr>
            <a:endParaRPr lang="en-US" sz="1800" dirty="0">
              <a:solidFill>
                <a:schemeClr val="tx2"/>
              </a:solidFill>
              <a:cs typeface="Arial" charset="0"/>
            </a:endParaRPr>
          </a:p>
        </p:txBody>
      </p:sp>
      <p:sp>
        <p:nvSpPr>
          <p:cNvPr id="4" name="Text Box 4"/>
          <p:cNvSpPr txBox="1">
            <a:spLocks noChangeArrowheads="1"/>
          </p:cNvSpPr>
          <p:nvPr/>
        </p:nvSpPr>
        <p:spPr bwMode="auto">
          <a:xfrm>
            <a:off x="4762500" y="6149340"/>
            <a:ext cx="5295900" cy="366713"/>
          </a:xfrm>
          <a:prstGeom prst="rect">
            <a:avLst/>
          </a:prstGeom>
          <a:noFill/>
          <a:ln w="9525">
            <a:noFill/>
            <a:miter lim="800000"/>
            <a:headEnd/>
            <a:tailEnd/>
          </a:ln>
          <a:effectLst/>
        </p:spPr>
        <p:txBody>
          <a:bodyPr>
            <a:spAutoFit/>
          </a:bodyPr>
          <a:lstStyle/>
          <a:p>
            <a:pPr algn="r">
              <a:spcBef>
                <a:spcPct val="50000"/>
              </a:spcBef>
            </a:pPr>
            <a:r>
              <a:rPr lang="en-US" sz="1800" dirty="0" smtClean="0">
                <a:solidFill>
                  <a:schemeClr val="tx2"/>
                </a:solidFill>
              </a:rPr>
              <a:t>(</a:t>
            </a:r>
            <a:r>
              <a:rPr lang="en-US" sz="1800" dirty="0" err="1" smtClean="0">
                <a:solidFill>
                  <a:schemeClr val="tx2"/>
                </a:solidFill>
              </a:rPr>
              <a:t>Fakih</a:t>
            </a:r>
            <a:r>
              <a:rPr lang="en-US" sz="1800" dirty="0" smtClean="0">
                <a:solidFill>
                  <a:schemeClr val="tx2"/>
                </a:solidFill>
              </a:rPr>
              <a:t> et al. </a:t>
            </a:r>
            <a:r>
              <a:rPr lang="en-US" sz="1800" dirty="0" err="1" smtClean="0">
                <a:solidFill>
                  <a:schemeClr val="tx2"/>
                </a:solidFill>
              </a:rPr>
              <a:t>Acad</a:t>
            </a:r>
            <a:r>
              <a:rPr lang="en-US" sz="1800" dirty="0" smtClean="0">
                <a:solidFill>
                  <a:schemeClr val="tx2"/>
                </a:solidFill>
              </a:rPr>
              <a:t> </a:t>
            </a:r>
            <a:r>
              <a:rPr lang="en-US" sz="1800" dirty="0" err="1" smtClean="0">
                <a:solidFill>
                  <a:schemeClr val="tx2"/>
                </a:solidFill>
              </a:rPr>
              <a:t>Emerg</a:t>
            </a:r>
            <a:r>
              <a:rPr lang="en-US" sz="1800" dirty="0" smtClean="0">
                <a:solidFill>
                  <a:schemeClr val="tx2"/>
                </a:solidFill>
              </a:rPr>
              <a:t> Med March 2010)</a:t>
            </a:r>
            <a:endParaRPr lang="en-US" sz="1800" dirty="0">
              <a:solidFill>
                <a:schemeClr val="tx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4818" name="Rectangle 2"/>
          <p:cNvSpPr>
            <a:spLocks noChangeArrowheads="1"/>
          </p:cNvSpPr>
          <p:nvPr/>
        </p:nvSpPr>
        <p:spPr bwMode="auto">
          <a:xfrm>
            <a:off x="258763" y="288925"/>
            <a:ext cx="10028237" cy="596900"/>
          </a:xfrm>
          <a:prstGeom prst="rect">
            <a:avLst/>
          </a:prstGeom>
          <a:noFill/>
          <a:ln w="9525">
            <a:noFill/>
            <a:miter lim="800000"/>
            <a:headEnd/>
            <a:tailEnd/>
          </a:ln>
          <a:effectLst/>
        </p:spPr>
        <p:txBody>
          <a:bodyPr anchor="ctr"/>
          <a:lstStyle/>
          <a:p>
            <a:pPr algn="ctr"/>
            <a:r>
              <a:rPr lang="en-US" sz="4000">
                <a:solidFill>
                  <a:schemeClr val="tx2"/>
                </a:solidFill>
              </a:rPr>
              <a:t>Qualitative UTI Themes</a:t>
            </a:r>
          </a:p>
        </p:txBody>
      </p:sp>
      <p:sp>
        <p:nvSpPr>
          <p:cNvPr id="1954819" name="Rectangle 3"/>
          <p:cNvSpPr>
            <a:spLocks noChangeArrowheads="1"/>
          </p:cNvSpPr>
          <p:nvPr/>
        </p:nvSpPr>
        <p:spPr bwMode="auto">
          <a:xfrm>
            <a:off x="241300" y="1327150"/>
            <a:ext cx="9791700" cy="5778500"/>
          </a:xfrm>
          <a:prstGeom prst="rect">
            <a:avLst/>
          </a:prstGeom>
          <a:noFill/>
          <a:ln w="9525">
            <a:noFill/>
            <a:miter lim="800000"/>
            <a:headEnd/>
            <a:tailEnd/>
          </a:ln>
          <a:effectLst/>
        </p:spPr>
        <p:txBody>
          <a:bodyPr/>
          <a:lstStyle/>
          <a:p>
            <a:pPr marL="533400" indent="-533400">
              <a:spcBef>
                <a:spcPct val="40000"/>
              </a:spcBef>
              <a:spcAft>
                <a:spcPct val="40000"/>
              </a:spcAft>
            </a:pPr>
            <a:r>
              <a:rPr lang="en-US" sz="3200">
                <a:solidFill>
                  <a:schemeClr val="folHlink"/>
                </a:solidFill>
                <a:cs typeface="Arial" charset="0"/>
              </a:rPr>
              <a:t>1) Urinary catheter-related </a:t>
            </a:r>
            <a:r>
              <a:rPr lang="en-US" sz="3200" i="1">
                <a:solidFill>
                  <a:schemeClr val="folHlink"/>
                </a:solidFill>
                <a:cs typeface="Arial" charset="0"/>
              </a:rPr>
              <a:t>infection</a:t>
            </a:r>
            <a:r>
              <a:rPr lang="en-US" sz="3200">
                <a:solidFill>
                  <a:schemeClr val="folHlink"/>
                </a:solidFill>
                <a:cs typeface="Arial" charset="0"/>
              </a:rPr>
              <a:t> is a low priority, but timely removal of catheters considered important</a:t>
            </a:r>
          </a:p>
          <a:p>
            <a:pPr marL="533400" indent="-533400">
              <a:spcBef>
                <a:spcPct val="40000"/>
              </a:spcBef>
              <a:spcAft>
                <a:spcPct val="40000"/>
              </a:spcAft>
            </a:pPr>
            <a:r>
              <a:rPr lang="en-US" sz="3200">
                <a:solidFill>
                  <a:srgbClr val="FFFF00"/>
                </a:solidFill>
                <a:cs typeface="Arial" charset="0"/>
              </a:rPr>
              <a:t>2) Identifying a committed “champion” facilitated prevention activities in several sites</a:t>
            </a:r>
          </a:p>
          <a:p>
            <a:pPr marL="533400" indent="-533400">
              <a:spcBef>
                <a:spcPct val="40000"/>
              </a:spcBef>
              <a:spcAft>
                <a:spcPct val="40000"/>
              </a:spcAft>
            </a:pPr>
            <a:r>
              <a:rPr lang="en-US" sz="3200">
                <a:solidFill>
                  <a:srgbClr val="FFFF00"/>
                </a:solidFill>
                <a:cs typeface="Arial" charset="0"/>
              </a:rPr>
              <a:t> 3) Small hospital-specific pilot studies are important in deciding whether or not to use antimicrobial catheters</a:t>
            </a:r>
          </a:p>
          <a:p>
            <a:pPr marL="533400" indent="-533400">
              <a:spcBef>
                <a:spcPct val="40000"/>
              </a:spcBef>
              <a:spcAft>
                <a:spcPct val="40000"/>
              </a:spcAft>
            </a:pPr>
            <a:endParaRPr lang="en-US" sz="3000">
              <a:solidFill>
                <a:srgbClr val="FFFF00"/>
              </a:solidFill>
              <a:cs typeface="Times New Roman" pitchFamily="18" charset="0"/>
            </a:endParaRPr>
          </a:p>
          <a:p>
            <a:pPr marL="533400" indent="-533400">
              <a:spcBef>
                <a:spcPct val="25000"/>
              </a:spcBef>
              <a:spcAft>
                <a:spcPct val="25000"/>
              </a:spcAft>
            </a:pPr>
            <a:endParaRPr lang="en-US" sz="2800"/>
          </a:p>
        </p:txBody>
      </p:sp>
      <p:sp>
        <p:nvSpPr>
          <p:cNvPr id="1954820" name="Text Box 4"/>
          <p:cNvSpPr txBox="1">
            <a:spLocks noChangeArrowheads="1"/>
          </p:cNvSpPr>
          <p:nvPr/>
        </p:nvSpPr>
        <p:spPr bwMode="auto">
          <a:xfrm>
            <a:off x="4819650" y="6191250"/>
            <a:ext cx="5295900" cy="336550"/>
          </a:xfrm>
          <a:prstGeom prst="rect">
            <a:avLst/>
          </a:prstGeom>
          <a:noFill/>
          <a:ln w="9525">
            <a:noFill/>
            <a:miter lim="800000"/>
            <a:headEnd/>
            <a:tailEnd/>
          </a:ln>
          <a:effectLst/>
        </p:spPr>
        <p:txBody>
          <a:bodyPr>
            <a:spAutoFit/>
          </a:bodyPr>
          <a:lstStyle/>
          <a:p>
            <a:pPr algn="r">
              <a:spcBef>
                <a:spcPct val="50000"/>
              </a:spcBef>
            </a:pPr>
            <a:r>
              <a:rPr lang="en-US" sz="1600" dirty="0" smtClean="0">
                <a:solidFill>
                  <a:schemeClr val="tx2"/>
                </a:solidFill>
              </a:rPr>
              <a:t>(Saint et al. Infect </a:t>
            </a:r>
            <a:r>
              <a:rPr lang="en-US" sz="1600" dirty="0">
                <a:solidFill>
                  <a:schemeClr val="tx2"/>
                </a:solidFill>
              </a:rPr>
              <a:t>Cont Hosp </a:t>
            </a:r>
            <a:r>
              <a:rPr lang="en-US" sz="1600" dirty="0" err="1">
                <a:solidFill>
                  <a:schemeClr val="tx2"/>
                </a:solidFill>
              </a:rPr>
              <a:t>Epid</a:t>
            </a:r>
            <a:r>
              <a:rPr lang="en-US" sz="1600" dirty="0">
                <a:solidFill>
                  <a:schemeClr val="tx2"/>
                </a:solidFill>
              </a:rPr>
              <a:t> 2008)</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2" name="Rectangle 2"/>
          <p:cNvSpPr>
            <a:spLocks noChangeArrowheads="1"/>
          </p:cNvSpPr>
          <p:nvPr/>
        </p:nvSpPr>
        <p:spPr bwMode="auto">
          <a:xfrm>
            <a:off x="258763" y="152400"/>
            <a:ext cx="10028237" cy="1143000"/>
          </a:xfrm>
          <a:prstGeom prst="rect">
            <a:avLst/>
          </a:prstGeom>
          <a:noFill/>
          <a:ln w="9525">
            <a:noFill/>
            <a:miter lim="800000"/>
            <a:headEnd/>
            <a:tailEnd/>
          </a:ln>
          <a:effectLst/>
        </p:spPr>
        <p:txBody>
          <a:bodyPr anchor="ctr"/>
          <a:lstStyle/>
          <a:p>
            <a:pPr algn="ctr"/>
            <a:r>
              <a:rPr lang="en-US" sz="4000">
                <a:solidFill>
                  <a:schemeClr val="tx2"/>
                </a:solidFill>
              </a:rPr>
              <a:t>Barriers and Facilitators</a:t>
            </a:r>
          </a:p>
        </p:txBody>
      </p:sp>
      <p:sp>
        <p:nvSpPr>
          <p:cNvPr id="1802243" name="Rectangle 3"/>
          <p:cNvSpPr>
            <a:spLocks noChangeArrowheads="1"/>
          </p:cNvSpPr>
          <p:nvPr/>
        </p:nvSpPr>
        <p:spPr bwMode="auto">
          <a:xfrm>
            <a:off x="336550" y="1714500"/>
            <a:ext cx="9677400" cy="5467350"/>
          </a:xfrm>
          <a:prstGeom prst="rect">
            <a:avLst/>
          </a:prstGeom>
          <a:noFill/>
          <a:ln w="9525">
            <a:noFill/>
            <a:miter lim="800000"/>
            <a:headEnd/>
            <a:tailEnd/>
          </a:ln>
          <a:effectLst/>
        </p:spPr>
        <p:txBody>
          <a:bodyPr/>
          <a:lstStyle/>
          <a:p>
            <a:pPr marL="342900" indent="-342900">
              <a:spcBef>
                <a:spcPct val="45000"/>
              </a:spcBef>
              <a:spcAft>
                <a:spcPct val="45000"/>
              </a:spcAft>
              <a:buFontTx/>
              <a:buChar char="•"/>
            </a:pPr>
            <a:r>
              <a:rPr lang="en-US" sz="3200" dirty="0">
                <a:solidFill>
                  <a:srgbClr val="FFFF00"/>
                </a:solidFill>
              </a:rPr>
              <a:t>Interested in </a:t>
            </a:r>
            <a:r>
              <a:rPr lang="en-US" sz="3200" i="1" dirty="0">
                <a:solidFill>
                  <a:srgbClr val="FFFF00"/>
                </a:solidFill>
              </a:rPr>
              <a:t>overarching</a:t>
            </a:r>
            <a:r>
              <a:rPr lang="en-US" sz="3200" dirty="0">
                <a:solidFill>
                  <a:srgbClr val="FFFF00"/>
                </a:solidFill>
              </a:rPr>
              <a:t> qualitative themes</a:t>
            </a:r>
          </a:p>
          <a:p>
            <a:pPr marL="342900" indent="-342900">
              <a:spcBef>
                <a:spcPct val="45000"/>
              </a:spcBef>
              <a:spcAft>
                <a:spcPct val="45000"/>
              </a:spcAft>
              <a:buFontTx/>
              <a:buChar char="•"/>
            </a:pPr>
            <a:r>
              <a:rPr lang="en-US" sz="3200" dirty="0">
                <a:solidFill>
                  <a:srgbClr val="FFFF00"/>
                </a:solidFill>
              </a:rPr>
              <a:t>These themes spanned the hospital-acquired infections studied (UTI, </a:t>
            </a:r>
            <a:r>
              <a:rPr lang="en-US" sz="3200" dirty="0" smtClean="0">
                <a:solidFill>
                  <a:srgbClr val="FFFF00"/>
                </a:solidFill>
              </a:rPr>
              <a:t>CLABSI, </a:t>
            </a:r>
            <a:r>
              <a:rPr lang="en-US" sz="3200" dirty="0">
                <a:solidFill>
                  <a:srgbClr val="FFFF00"/>
                </a:solidFill>
              </a:rPr>
              <a:t>VAP)</a:t>
            </a:r>
          </a:p>
          <a:p>
            <a:pPr marL="342900" indent="-342900">
              <a:spcBef>
                <a:spcPct val="45000"/>
              </a:spcBef>
              <a:spcAft>
                <a:spcPct val="45000"/>
              </a:spcAft>
              <a:buFontTx/>
              <a:buChar char="•"/>
            </a:pPr>
            <a:r>
              <a:rPr lang="en-US" sz="3200" dirty="0">
                <a:solidFill>
                  <a:srgbClr val="FFFF00"/>
                </a:solidFill>
              </a:rPr>
              <a:t>Specifically interested in identifying barriers to and facilitators of the use of preventive </a:t>
            </a:r>
            <a:r>
              <a:rPr lang="en-US" sz="3200" dirty="0" smtClean="0">
                <a:solidFill>
                  <a:srgbClr val="FFFF00"/>
                </a:solidFill>
              </a:rPr>
              <a:t>practices</a:t>
            </a:r>
          </a:p>
          <a:p>
            <a:pPr marL="342900" indent="-342900">
              <a:spcBef>
                <a:spcPct val="25000"/>
              </a:spcBef>
              <a:spcAft>
                <a:spcPct val="20000"/>
              </a:spcAft>
              <a:buFontTx/>
              <a:buChar char="•"/>
            </a:pP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3570" name="Rectangle 2"/>
          <p:cNvSpPr>
            <a:spLocks noChangeArrowheads="1"/>
          </p:cNvSpPr>
          <p:nvPr/>
        </p:nvSpPr>
        <p:spPr bwMode="auto">
          <a:xfrm>
            <a:off x="258763" y="19050"/>
            <a:ext cx="10028237" cy="1143000"/>
          </a:xfrm>
          <a:prstGeom prst="rect">
            <a:avLst/>
          </a:prstGeom>
          <a:noFill/>
          <a:ln w="9525">
            <a:noFill/>
            <a:miter lim="800000"/>
            <a:headEnd/>
            <a:tailEnd/>
          </a:ln>
          <a:effectLst/>
        </p:spPr>
        <p:txBody>
          <a:bodyPr anchor="ctr"/>
          <a:lstStyle/>
          <a:p>
            <a:pPr algn="ctr"/>
            <a:r>
              <a:rPr lang="en-US" sz="4000">
                <a:solidFill>
                  <a:schemeClr val="tx2"/>
                </a:solidFill>
              </a:rPr>
              <a:t>Findings: Key Barriers</a:t>
            </a:r>
          </a:p>
        </p:txBody>
      </p:sp>
      <p:sp>
        <p:nvSpPr>
          <p:cNvPr id="2413571" name="Rectangle 3"/>
          <p:cNvSpPr>
            <a:spLocks noChangeArrowheads="1"/>
          </p:cNvSpPr>
          <p:nvPr/>
        </p:nvSpPr>
        <p:spPr bwMode="auto">
          <a:xfrm>
            <a:off x="241300" y="1566863"/>
            <a:ext cx="9772650" cy="6229350"/>
          </a:xfrm>
          <a:prstGeom prst="rect">
            <a:avLst/>
          </a:prstGeom>
          <a:noFill/>
          <a:ln w="9525">
            <a:noFill/>
            <a:miter lim="800000"/>
            <a:headEnd/>
            <a:tailEnd/>
          </a:ln>
          <a:effectLst/>
        </p:spPr>
        <p:txBody>
          <a:bodyPr/>
          <a:lstStyle/>
          <a:p>
            <a:pPr marL="342900" indent="-342900">
              <a:lnSpc>
                <a:spcPct val="95000"/>
              </a:lnSpc>
              <a:spcBef>
                <a:spcPct val="45000"/>
              </a:spcBef>
              <a:spcAft>
                <a:spcPct val="45000"/>
              </a:spcAft>
              <a:buFont typeface="Arial" pitchFamily="34" charset="0"/>
              <a:buChar char="•"/>
            </a:pPr>
            <a:r>
              <a:rPr lang="en-US" sz="3200" dirty="0" smtClean="0">
                <a:solidFill>
                  <a:srgbClr val="FFFF00"/>
                </a:solidFill>
              </a:rPr>
              <a:t>Active resisters</a:t>
            </a:r>
            <a:r>
              <a:rPr lang="en-US" sz="3200" dirty="0" smtClean="0">
                <a:solidFill>
                  <a:srgbClr val="FFFF00"/>
                </a:solidFill>
              </a:rPr>
              <a:t>: </a:t>
            </a:r>
            <a:r>
              <a:rPr lang="en-US" sz="3200" dirty="0">
                <a:solidFill>
                  <a:srgbClr val="FFFF00"/>
                </a:solidFill>
              </a:rPr>
              <a:t>people who prefer doing things the way they have always done them</a:t>
            </a:r>
          </a:p>
          <a:p>
            <a:pPr marL="342900" indent="-342900">
              <a:lnSpc>
                <a:spcPct val="95000"/>
              </a:lnSpc>
              <a:spcBef>
                <a:spcPct val="45000"/>
              </a:spcBef>
              <a:spcAft>
                <a:spcPct val="45000"/>
              </a:spcAft>
              <a:buFont typeface="Arial" pitchFamily="34" charset="0"/>
              <a:buChar char="•"/>
            </a:pPr>
            <a:r>
              <a:rPr lang="en-US" sz="3200" dirty="0" smtClean="0">
                <a:solidFill>
                  <a:srgbClr val="FFFF00"/>
                </a:solidFill>
              </a:rPr>
              <a:t>Organizational </a:t>
            </a:r>
            <a:r>
              <a:rPr lang="en-US" sz="3200" dirty="0" err="1" smtClean="0">
                <a:solidFill>
                  <a:srgbClr val="FFFF00"/>
                </a:solidFill>
              </a:rPr>
              <a:t>constipators</a:t>
            </a:r>
            <a:r>
              <a:rPr lang="en-US" sz="3200" dirty="0" smtClean="0">
                <a:solidFill>
                  <a:srgbClr val="FFFF00"/>
                </a:solidFill>
              </a:rPr>
              <a:t>: </a:t>
            </a:r>
            <a:r>
              <a:rPr lang="en-US" sz="3200" dirty="0">
                <a:solidFill>
                  <a:srgbClr val="FFFF00"/>
                </a:solidFill>
              </a:rPr>
              <a:t>passive-</a:t>
            </a:r>
            <a:r>
              <a:rPr lang="en-US" sz="3200" dirty="0" err="1">
                <a:solidFill>
                  <a:srgbClr val="FFFF00"/>
                </a:solidFill>
              </a:rPr>
              <a:t>aggressives</a:t>
            </a:r>
            <a:r>
              <a:rPr lang="en-US" sz="3200" dirty="0">
                <a:solidFill>
                  <a:srgbClr val="FFFF00"/>
                </a:solidFill>
              </a:rPr>
              <a:t> who undermine change without active resistance 				      </a:t>
            </a:r>
            <a:r>
              <a:rPr lang="en-US" sz="1800" dirty="0">
                <a:solidFill>
                  <a:srgbClr val="FFFF00"/>
                </a:solidFill>
              </a:rPr>
              <a:t>(Saint et al. Joint </a:t>
            </a:r>
            <a:r>
              <a:rPr lang="en-US" sz="1800" dirty="0" err="1">
                <a:solidFill>
                  <a:srgbClr val="FFFF00"/>
                </a:solidFill>
              </a:rPr>
              <a:t>Comm</a:t>
            </a:r>
            <a:r>
              <a:rPr lang="en-US" sz="1800" dirty="0">
                <a:solidFill>
                  <a:srgbClr val="FFFF00"/>
                </a:solidFill>
              </a:rPr>
              <a:t> Journal </a:t>
            </a:r>
            <a:r>
              <a:rPr lang="en-US" sz="1800" dirty="0" err="1">
                <a:solidFill>
                  <a:srgbClr val="FFFF00"/>
                </a:solidFill>
              </a:rPr>
              <a:t>Qual</a:t>
            </a:r>
            <a:r>
              <a:rPr lang="en-US" sz="1800" dirty="0">
                <a:solidFill>
                  <a:srgbClr val="FFFF00"/>
                </a:solidFill>
              </a:rPr>
              <a:t> Safety 2009)</a:t>
            </a:r>
          </a:p>
          <a:p>
            <a:pPr marL="342900" indent="-342900">
              <a:lnSpc>
                <a:spcPct val="95000"/>
              </a:lnSpc>
              <a:spcBef>
                <a:spcPct val="45000"/>
              </a:spcBef>
              <a:spcAft>
                <a:spcPct val="45000"/>
              </a:spcAft>
              <a:buFontTx/>
              <a:buChar char="•"/>
            </a:pPr>
            <a:r>
              <a:rPr lang="en-US" sz="3200" dirty="0">
                <a:solidFill>
                  <a:srgbClr val="FFFF00"/>
                </a:solidFill>
              </a:rPr>
              <a:t>Culture of Mediocrity (rather than Excellence)</a:t>
            </a:r>
          </a:p>
          <a:p>
            <a:pPr marL="342900" indent="-342900">
              <a:lnSpc>
                <a:spcPct val="90000"/>
              </a:lnSpc>
              <a:spcBef>
                <a:spcPct val="35000"/>
              </a:spcBef>
              <a:spcAft>
                <a:spcPct val="45000"/>
              </a:spcAft>
              <a:buFontTx/>
              <a:buChar char="•"/>
            </a:pPr>
            <a:endParaRPr lang="en-US" sz="3400" dirty="0"/>
          </a:p>
          <a:p>
            <a:pPr marL="342900" indent="-342900">
              <a:lnSpc>
                <a:spcPct val="90000"/>
              </a:lnSpc>
              <a:spcBef>
                <a:spcPct val="35000"/>
              </a:spcBef>
              <a:spcAft>
                <a:spcPct val="45000"/>
              </a:spcAft>
              <a:buFontTx/>
              <a:buChar char="•"/>
            </a:pPr>
            <a:endParaRPr lang="en-US" sz="3200" dirty="0"/>
          </a:p>
          <a:p>
            <a:pPr marL="342900" indent="-342900">
              <a:spcBef>
                <a:spcPct val="25000"/>
              </a:spcBef>
              <a:spcAft>
                <a:spcPct val="20000"/>
              </a:spcAft>
              <a:buFontTx/>
              <a:buChar char="•"/>
            </a:pP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8290" name="Rectangle 2"/>
          <p:cNvSpPr>
            <a:spLocks noChangeArrowheads="1"/>
          </p:cNvSpPr>
          <p:nvPr/>
        </p:nvSpPr>
        <p:spPr bwMode="auto">
          <a:xfrm>
            <a:off x="258763" y="0"/>
            <a:ext cx="10028237" cy="1143000"/>
          </a:xfrm>
          <a:prstGeom prst="rect">
            <a:avLst/>
          </a:prstGeom>
          <a:noFill/>
          <a:ln w="9525">
            <a:noFill/>
            <a:miter lim="800000"/>
            <a:headEnd/>
            <a:tailEnd/>
          </a:ln>
          <a:effectLst/>
        </p:spPr>
        <p:txBody>
          <a:bodyPr anchor="ctr"/>
          <a:lstStyle/>
          <a:p>
            <a:pPr algn="ctr"/>
            <a:r>
              <a:rPr lang="en-US" sz="3800" dirty="0">
                <a:solidFill>
                  <a:schemeClr val="tx2"/>
                </a:solidFill>
              </a:rPr>
              <a:t>Clinical </a:t>
            </a:r>
            <a:r>
              <a:rPr lang="en-US" sz="3800" dirty="0" smtClean="0">
                <a:solidFill>
                  <a:schemeClr val="tx2"/>
                </a:solidFill>
              </a:rPr>
              <a:t>Manifestations of CAUTI</a:t>
            </a:r>
            <a:endParaRPr lang="en-US" sz="3800" dirty="0">
              <a:solidFill>
                <a:schemeClr val="tx2"/>
              </a:solidFill>
            </a:endParaRPr>
          </a:p>
        </p:txBody>
      </p:sp>
      <p:sp>
        <p:nvSpPr>
          <p:cNvPr id="1548291" name="Rectangle 3"/>
          <p:cNvSpPr>
            <a:spLocks noChangeArrowheads="1"/>
          </p:cNvSpPr>
          <p:nvPr/>
        </p:nvSpPr>
        <p:spPr bwMode="auto">
          <a:xfrm>
            <a:off x="260350" y="1371600"/>
            <a:ext cx="9753600" cy="5048250"/>
          </a:xfrm>
          <a:prstGeom prst="rect">
            <a:avLst/>
          </a:prstGeom>
          <a:noFill/>
          <a:ln w="9525">
            <a:noFill/>
            <a:miter lim="800000"/>
            <a:headEnd/>
            <a:tailEnd/>
          </a:ln>
          <a:effectLst/>
        </p:spPr>
        <p:txBody>
          <a:bodyPr/>
          <a:lstStyle/>
          <a:p>
            <a:pPr marL="342900" indent="-342900">
              <a:spcBef>
                <a:spcPct val="20000"/>
              </a:spcBef>
              <a:spcAft>
                <a:spcPct val="30000"/>
              </a:spcAft>
              <a:buFontTx/>
              <a:buChar char="•"/>
            </a:pPr>
            <a:r>
              <a:rPr lang="en-US" sz="3200">
                <a:solidFill>
                  <a:srgbClr val="FFFF00"/>
                </a:solidFill>
                <a:cs typeface="Times New Roman" pitchFamily="18" charset="0"/>
              </a:rPr>
              <a:t> Clinical manifestations vary greatly</a:t>
            </a:r>
          </a:p>
          <a:p>
            <a:pPr marL="342900" indent="-342900">
              <a:spcBef>
                <a:spcPct val="20000"/>
              </a:spcBef>
              <a:spcAft>
                <a:spcPct val="30000"/>
              </a:spcAft>
              <a:buFontTx/>
              <a:buChar char="•"/>
            </a:pPr>
            <a:r>
              <a:rPr lang="en-US" sz="3200">
                <a:solidFill>
                  <a:srgbClr val="FFFF00"/>
                </a:solidFill>
                <a:cs typeface="Times New Roman" pitchFamily="18" charset="0"/>
              </a:rPr>
              <a:t> Asymptomatic bacteriuria </a:t>
            </a:r>
            <a:r>
              <a:rPr lang="en-US" sz="3200">
                <a:solidFill>
                  <a:srgbClr val="FFFF00"/>
                </a:solidFill>
                <a:cs typeface="Times New Roman" pitchFamily="18" charset="0"/>
                <a:sym typeface="Symbol" pitchFamily="18" charset="2"/>
              </a:rPr>
              <a:t> overwhelming s</a:t>
            </a:r>
            <a:r>
              <a:rPr lang="en-US" sz="3200">
                <a:solidFill>
                  <a:srgbClr val="FFFF00"/>
                </a:solidFill>
                <a:cs typeface="Times New Roman" pitchFamily="18" charset="0"/>
              </a:rPr>
              <a:t>epsis</a:t>
            </a:r>
          </a:p>
          <a:p>
            <a:pPr marL="342900" indent="-342900">
              <a:spcBef>
                <a:spcPct val="20000"/>
              </a:spcBef>
              <a:spcAft>
                <a:spcPct val="30000"/>
              </a:spcAft>
              <a:buFontTx/>
              <a:buChar char="•"/>
            </a:pPr>
            <a:r>
              <a:rPr lang="en-US" sz="3200">
                <a:solidFill>
                  <a:srgbClr val="FFFF00"/>
                </a:solidFill>
                <a:cs typeface="Times New Roman" pitchFamily="18" charset="0"/>
              </a:rPr>
              <a:t> Symptomatic UTI:   </a:t>
            </a:r>
          </a:p>
          <a:p>
            <a:pPr marL="742950" lvl="1" indent="-285750">
              <a:spcBef>
                <a:spcPct val="20000"/>
              </a:spcBef>
              <a:spcAft>
                <a:spcPct val="30000"/>
              </a:spcAft>
              <a:buFontTx/>
              <a:buChar char="–"/>
            </a:pPr>
            <a:r>
              <a:rPr lang="en-US" sz="3200">
                <a:solidFill>
                  <a:srgbClr val="FFFF00"/>
                </a:solidFill>
                <a:cs typeface="Times New Roman" pitchFamily="18" charset="0"/>
              </a:rPr>
              <a:t> Lower abdominal, suprapubic, or flank pain</a:t>
            </a:r>
          </a:p>
          <a:p>
            <a:pPr marL="742950" lvl="1" indent="-285750">
              <a:spcBef>
                <a:spcPct val="20000"/>
              </a:spcBef>
              <a:spcAft>
                <a:spcPct val="30000"/>
              </a:spcAft>
              <a:buFontTx/>
              <a:buChar char="–"/>
            </a:pPr>
            <a:r>
              <a:rPr lang="en-US" sz="3200">
                <a:solidFill>
                  <a:srgbClr val="FFFF00"/>
                </a:solidFill>
                <a:cs typeface="Times New Roman" pitchFamily="18" charset="0"/>
              </a:rPr>
              <a:t> Systemic symptoms: nausea, vomiting, fever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4" name="Rectangle 2"/>
          <p:cNvSpPr>
            <a:spLocks noChangeArrowheads="1"/>
          </p:cNvSpPr>
          <p:nvPr/>
        </p:nvSpPr>
        <p:spPr bwMode="auto">
          <a:xfrm>
            <a:off x="258763" y="19050"/>
            <a:ext cx="10028237" cy="1143000"/>
          </a:xfrm>
          <a:prstGeom prst="rect">
            <a:avLst/>
          </a:prstGeom>
          <a:noFill/>
          <a:ln w="9525">
            <a:noFill/>
            <a:miter lim="800000"/>
            <a:headEnd/>
            <a:tailEnd/>
          </a:ln>
          <a:effectLst/>
        </p:spPr>
        <p:txBody>
          <a:bodyPr anchor="ctr"/>
          <a:lstStyle/>
          <a:p>
            <a:pPr algn="ctr"/>
            <a:r>
              <a:rPr lang="en-US" sz="4000">
                <a:solidFill>
                  <a:schemeClr val="tx2"/>
                </a:solidFill>
              </a:rPr>
              <a:t>What is a Culture of Excellence?</a:t>
            </a:r>
          </a:p>
        </p:txBody>
      </p:sp>
      <p:sp>
        <p:nvSpPr>
          <p:cNvPr id="1805315" name="Rectangle 3"/>
          <p:cNvSpPr>
            <a:spLocks noChangeArrowheads="1"/>
          </p:cNvSpPr>
          <p:nvPr/>
        </p:nvSpPr>
        <p:spPr bwMode="auto">
          <a:xfrm>
            <a:off x="336550" y="1281113"/>
            <a:ext cx="9677400" cy="6362700"/>
          </a:xfrm>
          <a:prstGeom prst="rect">
            <a:avLst/>
          </a:prstGeom>
          <a:noFill/>
          <a:ln w="9525">
            <a:noFill/>
            <a:miter lim="800000"/>
            <a:headEnd/>
            <a:tailEnd/>
          </a:ln>
          <a:effectLst/>
        </p:spPr>
        <p:txBody>
          <a:bodyPr/>
          <a:lstStyle/>
          <a:p>
            <a:pPr marL="342900" indent="-342900">
              <a:lnSpc>
                <a:spcPct val="95000"/>
              </a:lnSpc>
              <a:spcBef>
                <a:spcPct val="25000"/>
              </a:spcBef>
              <a:spcAft>
                <a:spcPct val="40000"/>
              </a:spcAft>
              <a:buFontTx/>
              <a:buChar char="•"/>
            </a:pPr>
            <a:r>
              <a:rPr lang="en-US" sz="3200">
                <a:solidFill>
                  <a:srgbClr val="FFFF00"/>
                </a:solidFill>
                <a:cs typeface="Arial" charset="0"/>
              </a:rPr>
              <a:t>Hospital wants to be superb</a:t>
            </a:r>
          </a:p>
          <a:p>
            <a:pPr marL="342900" indent="-342900">
              <a:lnSpc>
                <a:spcPct val="95000"/>
              </a:lnSpc>
              <a:spcBef>
                <a:spcPct val="25000"/>
              </a:spcBef>
              <a:spcAft>
                <a:spcPct val="40000"/>
              </a:spcAft>
              <a:buFontTx/>
              <a:buChar char="•"/>
            </a:pPr>
            <a:r>
              <a:rPr lang="en-US" sz="3200">
                <a:solidFill>
                  <a:srgbClr val="FFFF00"/>
                </a:solidFill>
                <a:cs typeface="Arial" charset="0"/>
              </a:rPr>
              <a:t>Employees are rewarded for exemplary work  </a:t>
            </a:r>
          </a:p>
          <a:p>
            <a:pPr marL="342900" indent="-342900">
              <a:lnSpc>
                <a:spcPct val="95000"/>
              </a:lnSpc>
              <a:spcBef>
                <a:spcPct val="25000"/>
              </a:spcBef>
              <a:spcAft>
                <a:spcPct val="40000"/>
              </a:spcAft>
              <a:buFontTx/>
              <a:buChar char="•"/>
            </a:pPr>
            <a:r>
              <a:rPr lang="en-US" sz="3200">
                <a:solidFill>
                  <a:srgbClr val="FFFF00"/>
                </a:solidFill>
                <a:cs typeface="Arial" charset="0"/>
              </a:rPr>
              <a:t>Employees describe their hospital as “the best” and enjoy working there</a:t>
            </a:r>
          </a:p>
          <a:p>
            <a:pPr marL="342900" indent="-342900">
              <a:lnSpc>
                <a:spcPct val="95000"/>
              </a:lnSpc>
              <a:spcBef>
                <a:spcPct val="25000"/>
              </a:spcBef>
              <a:spcAft>
                <a:spcPct val="40000"/>
              </a:spcAft>
              <a:buFontTx/>
              <a:buChar char="•"/>
            </a:pPr>
            <a:r>
              <a:rPr lang="en-US" sz="3200">
                <a:solidFill>
                  <a:srgbClr val="FFFF00"/>
                </a:solidFill>
                <a:cs typeface="Arial" charset="0"/>
              </a:rPr>
              <a:t>Clear goals that can be achieved </a:t>
            </a:r>
          </a:p>
          <a:p>
            <a:pPr marL="342900" indent="-342900">
              <a:lnSpc>
                <a:spcPct val="95000"/>
              </a:lnSpc>
              <a:spcBef>
                <a:spcPct val="25000"/>
              </a:spcBef>
              <a:spcAft>
                <a:spcPct val="40000"/>
              </a:spcAft>
              <a:buFontTx/>
              <a:buChar char="•"/>
            </a:pPr>
            <a:endParaRPr lang="en-US" sz="2800">
              <a:solidFill>
                <a:srgbClr val="FFFF00"/>
              </a:solidFill>
            </a:endParaRPr>
          </a:p>
          <a:p>
            <a:pPr marL="342900" indent="-342900">
              <a:lnSpc>
                <a:spcPct val="90000"/>
              </a:lnSpc>
              <a:spcBef>
                <a:spcPct val="35000"/>
              </a:spcBef>
              <a:spcAft>
                <a:spcPct val="45000"/>
              </a:spcAft>
              <a:buFontTx/>
              <a:buChar char="•"/>
            </a:pPr>
            <a:endParaRPr lang="en-US" sz="3600"/>
          </a:p>
          <a:p>
            <a:pPr marL="342900" indent="-342900">
              <a:spcBef>
                <a:spcPct val="25000"/>
              </a:spcBef>
              <a:spcAft>
                <a:spcPct val="20000"/>
              </a:spcAft>
              <a:buFontTx/>
              <a:buChar char="•"/>
            </a:pPr>
            <a:endParaRPr lang="en-US" sz="32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05315">
                                            <p:txEl>
                                              <p:pRg st="0" end="0"/>
                                            </p:txEl>
                                          </p:spTgt>
                                        </p:tgtEl>
                                        <p:attrNameLst>
                                          <p:attrName>style.visibility</p:attrName>
                                        </p:attrNameLst>
                                      </p:cBhvr>
                                      <p:to>
                                        <p:strVal val="visible"/>
                                      </p:to>
                                    </p:set>
                                    <p:animEffect transition="in" filter="blinds(horizontal)">
                                      <p:cBhvr>
                                        <p:cTn id="7" dur="500"/>
                                        <p:tgtEl>
                                          <p:spTgt spid="18053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05315">
                                            <p:txEl>
                                              <p:pRg st="1" end="1"/>
                                            </p:txEl>
                                          </p:spTgt>
                                        </p:tgtEl>
                                        <p:attrNameLst>
                                          <p:attrName>style.visibility</p:attrName>
                                        </p:attrNameLst>
                                      </p:cBhvr>
                                      <p:to>
                                        <p:strVal val="visible"/>
                                      </p:to>
                                    </p:set>
                                    <p:animEffect transition="in" filter="blinds(horizontal)">
                                      <p:cBhvr>
                                        <p:cTn id="10" dur="500"/>
                                        <p:tgtEl>
                                          <p:spTgt spid="180531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05315">
                                            <p:txEl>
                                              <p:pRg st="2" end="2"/>
                                            </p:txEl>
                                          </p:spTgt>
                                        </p:tgtEl>
                                        <p:attrNameLst>
                                          <p:attrName>style.visibility</p:attrName>
                                        </p:attrNameLst>
                                      </p:cBhvr>
                                      <p:to>
                                        <p:strVal val="visible"/>
                                      </p:to>
                                    </p:set>
                                    <p:animEffect transition="in" filter="blinds(horizontal)">
                                      <p:cBhvr>
                                        <p:cTn id="13" dur="500"/>
                                        <p:tgtEl>
                                          <p:spTgt spid="180531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805315">
                                            <p:txEl>
                                              <p:pRg st="3" end="3"/>
                                            </p:txEl>
                                          </p:spTgt>
                                        </p:tgtEl>
                                        <p:attrNameLst>
                                          <p:attrName>style.visibility</p:attrName>
                                        </p:attrNameLst>
                                      </p:cBhvr>
                                      <p:to>
                                        <p:strVal val="visible"/>
                                      </p:to>
                                    </p:set>
                                    <p:animEffect transition="in" filter="blinds(horizontal)">
                                      <p:cBhvr>
                                        <p:cTn id="16" dur="500"/>
                                        <p:tgtEl>
                                          <p:spTgt spid="1805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7362" name="Rectangle 2"/>
          <p:cNvSpPr>
            <a:spLocks noChangeArrowheads="1"/>
          </p:cNvSpPr>
          <p:nvPr/>
        </p:nvSpPr>
        <p:spPr bwMode="auto">
          <a:xfrm>
            <a:off x="258763" y="19050"/>
            <a:ext cx="10028237" cy="1143000"/>
          </a:xfrm>
          <a:prstGeom prst="rect">
            <a:avLst/>
          </a:prstGeom>
          <a:noFill/>
          <a:ln w="9525">
            <a:noFill/>
            <a:miter lim="800000"/>
            <a:headEnd/>
            <a:tailEnd/>
          </a:ln>
          <a:effectLst/>
        </p:spPr>
        <p:txBody>
          <a:bodyPr anchor="ctr"/>
          <a:lstStyle/>
          <a:p>
            <a:pPr algn="ctr"/>
            <a:r>
              <a:rPr lang="en-US" sz="4000">
                <a:solidFill>
                  <a:schemeClr val="tx2"/>
                </a:solidFill>
              </a:rPr>
              <a:t>Culture of Mediocrity</a:t>
            </a:r>
          </a:p>
        </p:txBody>
      </p:sp>
      <p:sp>
        <p:nvSpPr>
          <p:cNvPr id="1807363" name="Rectangle 3"/>
          <p:cNvSpPr>
            <a:spLocks noChangeArrowheads="1"/>
          </p:cNvSpPr>
          <p:nvPr/>
        </p:nvSpPr>
        <p:spPr bwMode="auto">
          <a:xfrm>
            <a:off x="336550" y="1166813"/>
            <a:ext cx="9677400" cy="6362700"/>
          </a:xfrm>
          <a:prstGeom prst="rect">
            <a:avLst/>
          </a:prstGeom>
          <a:noFill/>
          <a:ln w="9525">
            <a:noFill/>
            <a:miter lim="800000"/>
            <a:headEnd/>
            <a:tailEnd/>
          </a:ln>
          <a:effectLst/>
        </p:spPr>
        <p:txBody>
          <a:bodyPr/>
          <a:lstStyle/>
          <a:p>
            <a:pPr marL="342900" indent="-342900">
              <a:lnSpc>
                <a:spcPct val="95000"/>
              </a:lnSpc>
              <a:spcBef>
                <a:spcPct val="40000"/>
              </a:spcBef>
              <a:spcAft>
                <a:spcPct val="30000"/>
              </a:spcAft>
              <a:buFontTx/>
              <a:buChar char="•"/>
            </a:pPr>
            <a:r>
              <a:rPr lang="en-US" sz="3200">
                <a:solidFill>
                  <a:srgbClr val="FFFF00"/>
                </a:solidFill>
              </a:rPr>
              <a:t>Happy to be “average”</a:t>
            </a:r>
            <a:r>
              <a:rPr lang="en-US" sz="3200">
                <a:solidFill>
                  <a:srgbClr val="FFFF00"/>
                </a:solidFill>
                <a:cs typeface="Arial" charset="0"/>
              </a:rPr>
              <a:t> </a:t>
            </a:r>
          </a:p>
          <a:p>
            <a:pPr marL="342900" indent="-342900">
              <a:lnSpc>
                <a:spcPct val="95000"/>
              </a:lnSpc>
              <a:spcBef>
                <a:spcPct val="40000"/>
              </a:spcBef>
              <a:spcAft>
                <a:spcPct val="30000"/>
              </a:spcAft>
              <a:buFontTx/>
              <a:buChar char="•"/>
            </a:pPr>
            <a:r>
              <a:rPr lang="en-US" sz="3200">
                <a:solidFill>
                  <a:srgbClr val="FFFF00"/>
                </a:solidFill>
                <a:cs typeface="Arial" charset="0"/>
              </a:rPr>
              <a:t>Constipators are prevalent</a:t>
            </a:r>
          </a:p>
          <a:p>
            <a:pPr marL="342900" indent="-342900">
              <a:lnSpc>
                <a:spcPct val="95000"/>
              </a:lnSpc>
              <a:spcBef>
                <a:spcPct val="40000"/>
              </a:spcBef>
              <a:spcAft>
                <a:spcPct val="30000"/>
              </a:spcAft>
              <a:buFontTx/>
              <a:buChar char="•"/>
            </a:pPr>
            <a:r>
              <a:rPr lang="en-US" sz="3200">
                <a:solidFill>
                  <a:srgbClr val="FFFF00"/>
                </a:solidFill>
                <a:cs typeface="Arial" charset="0"/>
              </a:rPr>
              <a:t>Leadership is considered ineffective</a:t>
            </a:r>
          </a:p>
          <a:p>
            <a:pPr marL="342900" indent="-342900">
              <a:lnSpc>
                <a:spcPct val="95000"/>
              </a:lnSpc>
              <a:spcBef>
                <a:spcPct val="40000"/>
              </a:spcBef>
              <a:spcAft>
                <a:spcPct val="30000"/>
              </a:spcAft>
              <a:buFontTx/>
              <a:buChar char="•"/>
            </a:pPr>
            <a:r>
              <a:rPr lang="en-US" sz="3200">
                <a:solidFill>
                  <a:srgbClr val="FFFF00"/>
                </a:solidFill>
                <a:cs typeface="Arial" charset="0"/>
              </a:rPr>
              <a:t>Over-performers are rewarded by ….</a:t>
            </a:r>
          </a:p>
          <a:p>
            <a:pPr marL="342900" indent="-342900">
              <a:lnSpc>
                <a:spcPct val="95000"/>
              </a:lnSpc>
              <a:spcBef>
                <a:spcPct val="40000"/>
              </a:spcBef>
              <a:spcAft>
                <a:spcPct val="30000"/>
              </a:spcAft>
              <a:buFontTx/>
              <a:buChar char="•"/>
            </a:pPr>
            <a:r>
              <a:rPr lang="en-US" sz="3200">
                <a:solidFill>
                  <a:srgbClr val="FFFF00"/>
                </a:solidFill>
                <a:cs typeface="Arial" charset="0"/>
              </a:rPr>
              <a:t>Underperformers are not held accountable</a:t>
            </a:r>
          </a:p>
          <a:p>
            <a:pPr marL="342900" indent="-342900">
              <a:lnSpc>
                <a:spcPct val="95000"/>
              </a:lnSpc>
              <a:spcBef>
                <a:spcPct val="25000"/>
              </a:spcBef>
              <a:spcAft>
                <a:spcPct val="40000"/>
              </a:spcAft>
              <a:buFontTx/>
              <a:buChar char="•"/>
            </a:pPr>
            <a:endParaRPr lang="en-US" sz="3200"/>
          </a:p>
          <a:p>
            <a:pPr marL="342900" indent="-342900">
              <a:lnSpc>
                <a:spcPct val="90000"/>
              </a:lnSpc>
              <a:spcBef>
                <a:spcPct val="35000"/>
              </a:spcBef>
              <a:spcAft>
                <a:spcPct val="45000"/>
              </a:spcAft>
              <a:buFontTx/>
              <a:buChar char="•"/>
            </a:pPr>
            <a:endParaRPr lang="en-US" sz="3600"/>
          </a:p>
          <a:p>
            <a:pPr marL="342900" indent="-342900">
              <a:spcBef>
                <a:spcPct val="25000"/>
              </a:spcBef>
              <a:spcAft>
                <a:spcPct val="20000"/>
              </a:spcAft>
              <a:buFontTx/>
              <a:buChar char="•"/>
            </a:pPr>
            <a:endParaRPr lang="en-US" sz="32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07363">
                                            <p:txEl>
                                              <p:pRg st="0" end="0"/>
                                            </p:txEl>
                                          </p:spTgt>
                                        </p:tgtEl>
                                        <p:attrNameLst>
                                          <p:attrName>style.visibility</p:attrName>
                                        </p:attrNameLst>
                                      </p:cBhvr>
                                      <p:to>
                                        <p:strVal val="visible"/>
                                      </p:to>
                                    </p:set>
                                    <p:animEffect transition="in" filter="blinds(horizontal)">
                                      <p:cBhvr>
                                        <p:cTn id="7" dur="500"/>
                                        <p:tgtEl>
                                          <p:spTgt spid="18073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807363">
                                            <p:txEl>
                                              <p:pRg st="1" end="1"/>
                                            </p:txEl>
                                          </p:spTgt>
                                        </p:tgtEl>
                                        <p:attrNameLst>
                                          <p:attrName>style.visibility</p:attrName>
                                        </p:attrNameLst>
                                      </p:cBhvr>
                                      <p:to>
                                        <p:strVal val="visible"/>
                                      </p:to>
                                    </p:set>
                                    <p:animEffect transition="in" filter="blinds(horizontal)">
                                      <p:cBhvr>
                                        <p:cTn id="10" dur="500"/>
                                        <p:tgtEl>
                                          <p:spTgt spid="180736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807363">
                                            <p:txEl>
                                              <p:pRg st="2" end="2"/>
                                            </p:txEl>
                                          </p:spTgt>
                                        </p:tgtEl>
                                        <p:attrNameLst>
                                          <p:attrName>style.visibility</p:attrName>
                                        </p:attrNameLst>
                                      </p:cBhvr>
                                      <p:to>
                                        <p:strVal val="visible"/>
                                      </p:to>
                                    </p:set>
                                    <p:animEffect transition="in" filter="blinds(horizontal)">
                                      <p:cBhvr>
                                        <p:cTn id="13" dur="500"/>
                                        <p:tgtEl>
                                          <p:spTgt spid="180736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807363">
                                            <p:txEl>
                                              <p:pRg st="3" end="3"/>
                                            </p:txEl>
                                          </p:spTgt>
                                        </p:tgtEl>
                                        <p:attrNameLst>
                                          <p:attrName>style.visibility</p:attrName>
                                        </p:attrNameLst>
                                      </p:cBhvr>
                                      <p:to>
                                        <p:strVal val="visible"/>
                                      </p:to>
                                    </p:set>
                                    <p:animEffect transition="in" filter="blinds(horizontal)">
                                      <p:cBhvr>
                                        <p:cTn id="16" dur="500"/>
                                        <p:tgtEl>
                                          <p:spTgt spid="180736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807363">
                                            <p:txEl>
                                              <p:pRg st="4" end="4"/>
                                            </p:txEl>
                                          </p:spTgt>
                                        </p:tgtEl>
                                        <p:attrNameLst>
                                          <p:attrName>style.visibility</p:attrName>
                                        </p:attrNameLst>
                                      </p:cBhvr>
                                      <p:to>
                                        <p:strVal val="visible"/>
                                      </p:to>
                                    </p:set>
                                    <p:animEffect transition="in" filter="blinds(horizontal)">
                                      <p:cBhvr>
                                        <p:cTn id="19" dur="500"/>
                                        <p:tgtEl>
                                          <p:spTgt spid="1807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4" name="Rectangle 2"/>
          <p:cNvSpPr>
            <a:spLocks noChangeArrowheads="1"/>
          </p:cNvSpPr>
          <p:nvPr/>
        </p:nvSpPr>
        <p:spPr bwMode="auto">
          <a:xfrm>
            <a:off x="0" y="2114550"/>
            <a:ext cx="10028238" cy="1143000"/>
          </a:xfrm>
          <a:prstGeom prst="rect">
            <a:avLst/>
          </a:prstGeom>
          <a:noFill/>
          <a:ln w="9525">
            <a:noFill/>
            <a:miter lim="800000"/>
            <a:headEnd/>
            <a:tailEnd/>
          </a:ln>
          <a:effectLst/>
        </p:spPr>
        <p:txBody>
          <a:bodyPr anchor="ctr"/>
          <a:lstStyle/>
          <a:p>
            <a:pPr algn="ctr"/>
            <a:r>
              <a:rPr lang="en-US" sz="5400">
                <a:solidFill>
                  <a:srgbClr val="FFFF00"/>
                </a:solidFill>
              </a:rPr>
              <a:t/>
            </a:r>
            <a:br>
              <a:rPr lang="en-US" sz="5400">
                <a:solidFill>
                  <a:srgbClr val="FFFF00"/>
                </a:solidFill>
              </a:rPr>
            </a:br>
            <a:r>
              <a:rPr lang="en-US" sz="5400">
                <a:solidFill>
                  <a:srgbClr val="FFFF00"/>
                </a:solidFill>
              </a:rPr>
              <a:t>Key Facilitators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530" name="Rectangle 2"/>
          <p:cNvSpPr>
            <a:spLocks noChangeArrowheads="1"/>
          </p:cNvSpPr>
          <p:nvPr/>
        </p:nvSpPr>
        <p:spPr bwMode="auto">
          <a:xfrm>
            <a:off x="258763" y="19050"/>
            <a:ext cx="10028237" cy="1143000"/>
          </a:xfrm>
          <a:prstGeom prst="rect">
            <a:avLst/>
          </a:prstGeom>
          <a:noFill/>
          <a:ln w="9525">
            <a:noFill/>
            <a:miter lim="800000"/>
            <a:headEnd/>
            <a:tailEnd/>
          </a:ln>
          <a:effectLst/>
        </p:spPr>
        <p:txBody>
          <a:bodyPr anchor="ctr"/>
          <a:lstStyle/>
          <a:p>
            <a:pPr algn="ctr"/>
            <a:r>
              <a:rPr lang="en-US" sz="4000">
                <a:solidFill>
                  <a:schemeClr val="tx2"/>
                </a:solidFill>
              </a:rPr>
              <a:t>The Importance of Effective Leadership</a:t>
            </a:r>
          </a:p>
        </p:txBody>
      </p:sp>
      <p:sp>
        <p:nvSpPr>
          <p:cNvPr id="2070531" name="Rectangle 3"/>
          <p:cNvSpPr>
            <a:spLocks noChangeArrowheads="1"/>
          </p:cNvSpPr>
          <p:nvPr/>
        </p:nvSpPr>
        <p:spPr bwMode="auto">
          <a:xfrm>
            <a:off x="355600" y="1357313"/>
            <a:ext cx="9677400" cy="6362700"/>
          </a:xfrm>
          <a:prstGeom prst="rect">
            <a:avLst/>
          </a:prstGeom>
          <a:noFill/>
          <a:ln w="9525">
            <a:noFill/>
            <a:miter lim="800000"/>
            <a:headEnd/>
            <a:tailEnd/>
          </a:ln>
          <a:effectLst/>
        </p:spPr>
        <p:txBody>
          <a:bodyPr/>
          <a:lstStyle/>
          <a:p>
            <a:pPr marL="342900" indent="-342900">
              <a:spcBef>
                <a:spcPct val="50000"/>
              </a:spcBef>
              <a:spcAft>
                <a:spcPct val="50000"/>
              </a:spcAft>
              <a:buFontTx/>
              <a:buChar char="•"/>
            </a:pPr>
            <a:r>
              <a:rPr lang="en-US" sz="3600" dirty="0">
                <a:solidFill>
                  <a:srgbClr val="FFFF00"/>
                </a:solidFill>
                <a:cs typeface="Arial" charset="0"/>
              </a:rPr>
              <a:t>Applies not only to the CEO…</a:t>
            </a:r>
          </a:p>
          <a:p>
            <a:pPr marL="342900" indent="-342900">
              <a:spcBef>
                <a:spcPct val="50000"/>
              </a:spcBef>
              <a:spcAft>
                <a:spcPct val="50000"/>
              </a:spcAft>
              <a:buFontTx/>
              <a:buChar char="•"/>
            </a:pPr>
            <a:r>
              <a:rPr lang="en-US" sz="3600" dirty="0">
                <a:solidFill>
                  <a:srgbClr val="FFFF00"/>
                </a:solidFill>
                <a:cs typeface="Arial" charset="0"/>
              </a:rPr>
              <a:t>Getting the right people on the bus and in the right seats: identify and support “champions”</a:t>
            </a:r>
          </a:p>
          <a:p>
            <a:pPr marL="342900" indent="-342900">
              <a:spcBef>
                <a:spcPct val="50000"/>
              </a:spcBef>
              <a:spcAft>
                <a:spcPct val="50000"/>
              </a:spcAft>
              <a:buFontTx/>
              <a:buChar char="•"/>
            </a:pPr>
            <a:r>
              <a:rPr lang="en-US" sz="3600" dirty="0">
                <a:solidFill>
                  <a:srgbClr val="FFFF00"/>
                </a:solidFill>
                <a:cs typeface="Arial" charset="0"/>
              </a:rPr>
              <a:t>Works well with other </a:t>
            </a:r>
            <a:r>
              <a:rPr lang="en-US" sz="3600" dirty="0" smtClean="0">
                <a:solidFill>
                  <a:srgbClr val="FFFF00"/>
                </a:solidFill>
                <a:cs typeface="Arial" charset="0"/>
              </a:rPr>
              <a:t>disciplines</a:t>
            </a:r>
          </a:p>
          <a:p>
            <a:pPr marL="342900" indent="-342900">
              <a:spcBef>
                <a:spcPct val="50000"/>
              </a:spcBef>
              <a:spcAft>
                <a:spcPct val="50000"/>
              </a:spcAft>
              <a:buFontTx/>
              <a:buChar char="•"/>
            </a:pPr>
            <a:r>
              <a:rPr lang="en-US" sz="3600" dirty="0" smtClean="0">
                <a:solidFill>
                  <a:srgbClr val="FFFF00"/>
                </a:solidFill>
                <a:cs typeface="Arial" charset="0"/>
              </a:rPr>
              <a:t>Examples: IPs, hospital epidemiologists, CMOs, patient safety officers</a:t>
            </a:r>
          </a:p>
          <a:p>
            <a:pPr marL="342900" indent="-342900">
              <a:spcBef>
                <a:spcPct val="50000"/>
              </a:spcBef>
              <a:spcAft>
                <a:spcPct val="50000"/>
              </a:spcAft>
              <a:buFontTx/>
              <a:buChar char="•"/>
            </a:pPr>
            <a:endParaRPr lang="en-US" sz="3600" dirty="0">
              <a:solidFill>
                <a:srgbClr val="FFFF00"/>
              </a:solidFill>
              <a:cs typeface="Arial" charset="0"/>
            </a:endParaRPr>
          </a:p>
          <a:p>
            <a:pPr marL="342900" indent="-342900">
              <a:lnSpc>
                <a:spcPct val="95000"/>
              </a:lnSpc>
              <a:spcBef>
                <a:spcPct val="35000"/>
              </a:spcBef>
              <a:spcAft>
                <a:spcPct val="35000"/>
              </a:spcAft>
              <a:buFontTx/>
              <a:buChar char="•"/>
            </a:pPr>
            <a:endParaRPr lang="en-US" sz="3200" dirty="0">
              <a:solidFill>
                <a:srgbClr val="FFFF00"/>
              </a:solidFill>
              <a:cs typeface="Arial" charset="0"/>
            </a:endParaRPr>
          </a:p>
          <a:p>
            <a:pPr marL="342900" indent="-342900">
              <a:lnSpc>
                <a:spcPct val="95000"/>
              </a:lnSpc>
              <a:spcBef>
                <a:spcPct val="40000"/>
              </a:spcBef>
              <a:spcAft>
                <a:spcPct val="30000"/>
              </a:spcAft>
              <a:buFontTx/>
              <a:buChar char="•"/>
            </a:pPr>
            <a:endParaRPr lang="en-US" sz="3200" dirty="0">
              <a:cs typeface="Arial" charset="0"/>
            </a:endParaRPr>
          </a:p>
          <a:p>
            <a:pPr marL="342900" indent="-342900"/>
            <a:endParaRPr lang="en-US" sz="2800" dirty="0">
              <a:cs typeface="Times New Roman" pitchFamily="18" charset="0"/>
            </a:endParaRPr>
          </a:p>
          <a:p>
            <a:pPr marL="342900" indent="-342900">
              <a:lnSpc>
                <a:spcPct val="95000"/>
              </a:lnSpc>
              <a:spcBef>
                <a:spcPct val="25000"/>
              </a:spcBef>
              <a:spcAft>
                <a:spcPct val="40000"/>
              </a:spcAft>
              <a:buFontTx/>
              <a:buChar char="•"/>
            </a:pPr>
            <a:endParaRPr lang="en-US" sz="3200" dirty="0"/>
          </a:p>
          <a:p>
            <a:pPr marL="342900" indent="-342900">
              <a:lnSpc>
                <a:spcPct val="90000"/>
              </a:lnSpc>
              <a:spcBef>
                <a:spcPct val="35000"/>
              </a:spcBef>
              <a:spcAft>
                <a:spcPct val="45000"/>
              </a:spcAft>
              <a:buFontTx/>
              <a:buChar char="•"/>
            </a:pPr>
            <a:endParaRPr lang="en-US" sz="3600" dirty="0"/>
          </a:p>
          <a:p>
            <a:pPr marL="342900" indent="-342900">
              <a:spcBef>
                <a:spcPct val="25000"/>
              </a:spcBef>
              <a:spcAft>
                <a:spcPct val="20000"/>
              </a:spcAft>
              <a:buFontTx/>
              <a:buChar char="•"/>
            </a:pP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2" name="Rectangle 2"/>
          <p:cNvSpPr>
            <a:spLocks noGrp="1" noChangeArrowheads="1"/>
          </p:cNvSpPr>
          <p:nvPr>
            <p:ph type="title"/>
          </p:nvPr>
        </p:nvSpPr>
        <p:spPr>
          <a:xfrm>
            <a:off x="0" y="495300"/>
            <a:ext cx="10287000" cy="1143000"/>
          </a:xfrm>
        </p:spPr>
        <p:txBody>
          <a:bodyPr/>
          <a:lstStyle/>
          <a:p>
            <a:r>
              <a:rPr lang="en-US" dirty="0" smtClean="0">
                <a:latin typeface="Arial" charset="0"/>
              </a:rPr>
              <a:t>Key Behaviors of Effective Infection Prevention Leaders </a:t>
            </a:r>
            <a:r>
              <a:rPr lang="en-US" dirty="0">
                <a:solidFill>
                  <a:schemeClr val="tx1"/>
                </a:solidFill>
              </a:rPr>
              <a:t/>
            </a:r>
            <a:br>
              <a:rPr lang="en-US" dirty="0">
                <a:solidFill>
                  <a:schemeClr val="tx1"/>
                </a:solidFill>
              </a:rPr>
            </a:br>
            <a:endParaRPr lang="en-US" b="1" dirty="0">
              <a:solidFill>
                <a:schemeClr val="tx1"/>
              </a:solidFill>
            </a:endParaRPr>
          </a:p>
        </p:txBody>
      </p:sp>
      <p:sp>
        <p:nvSpPr>
          <p:cNvPr id="1976323" name="Rectangle 3"/>
          <p:cNvSpPr>
            <a:spLocks noGrp="1" noChangeArrowheads="1"/>
          </p:cNvSpPr>
          <p:nvPr>
            <p:ph type="body" idx="1"/>
          </p:nvPr>
        </p:nvSpPr>
        <p:spPr>
          <a:xfrm>
            <a:off x="198120" y="1828800"/>
            <a:ext cx="10088880" cy="2057400"/>
          </a:xfrm>
        </p:spPr>
        <p:txBody>
          <a:bodyPr/>
          <a:lstStyle/>
          <a:p>
            <a:pPr lvl="0">
              <a:spcBef>
                <a:spcPts val="1200"/>
              </a:spcBef>
              <a:spcAft>
                <a:spcPts val="600"/>
              </a:spcAft>
            </a:pPr>
            <a:r>
              <a:rPr lang="en-US" sz="3200" dirty="0" smtClean="0">
                <a:solidFill>
                  <a:srgbClr val="FFFF00"/>
                </a:solidFill>
              </a:rPr>
              <a:t>Cultivated a culture of clinical excellence</a:t>
            </a:r>
          </a:p>
          <a:p>
            <a:pPr lvl="1">
              <a:spcBef>
                <a:spcPts val="1200"/>
              </a:spcBef>
              <a:spcAft>
                <a:spcPts val="600"/>
              </a:spcAft>
            </a:pPr>
            <a:r>
              <a:rPr lang="en-US" sz="3200" dirty="0" smtClean="0">
                <a:solidFill>
                  <a:srgbClr val="FFFF00"/>
                </a:solidFill>
              </a:rPr>
              <a:t>Developed a clear vision</a:t>
            </a:r>
          </a:p>
          <a:p>
            <a:pPr lvl="1">
              <a:spcBef>
                <a:spcPts val="1200"/>
              </a:spcBef>
              <a:spcAft>
                <a:spcPts val="600"/>
              </a:spcAft>
            </a:pPr>
            <a:r>
              <a:rPr lang="en-US" sz="3200" dirty="0" smtClean="0">
                <a:solidFill>
                  <a:srgbClr val="FFFF00"/>
                </a:solidFill>
              </a:rPr>
              <a:t>Successfully conveyed that to staff</a:t>
            </a:r>
          </a:p>
          <a:p>
            <a:pPr>
              <a:spcBef>
                <a:spcPts val="1200"/>
              </a:spcBef>
              <a:spcAft>
                <a:spcPts val="600"/>
              </a:spcAft>
            </a:pPr>
            <a:r>
              <a:rPr lang="en-US" sz="3200" dirty="0" smtClean="0">
                <a:solidFill>
                  <a:srgbClr val="FFFF00"/>
                </a:solidFill>
              </a:rPr>
              <a:t> Inspired staff </a:t>
            </a:r>
          </a:p>
          <a:p>
            <a:pPr lvl="1">
              <a:spcBef>
                <a:spcPts val="1200"/>
              </a:spcBef>
              <a:spcAft>
                <a:spcPts val="600"/>
              </a:spcAft>
            </a:pPr>
            <a:r>
              <a:rPr lang="en-US" sz="3200" dirty="0" smtClean="0">
                <a:solidFill>
                  <a:srgbClr val="FFFF00"/>
                </a:solidFill>
              </a:rPr>
              <a:t>Motivated and energized followers </a:t>
            </a:r>
          </a:p>
          <a:p>
            <a:pPr lvl="1">
              <a:spcBef>
                <a:spcPts val="1200"/>
              </a:spcBef>
              <a:spcAft>
                <a:spcPts val="600"/>
              </a:spcAft>
            </a:pPr>
            <a:r>
              <a:rPr lang="en-US" sz="3200" dirty="0" smtClean="0">
                <a:solidFill>
                  <a:srgbClr val="FFFF00"/>
                </a:solidFill>
              </a:rPr>
              <a:t>Some, not all, where charismatic </a:t>
            </a:r>
            <a:r>
              <a:rPr lang="en-US" sz="3200" b="1" dirty="0" smtClean="0"/>
              <a:t> </a:t>
            </a:r>
            <a:r>
              <a:rPr lang="en-US" sz="3200" dirty="0" smtClean="0"/>
              <a:t> </a:t>
            </a:r>
          </a:p>
        </p:txBody>
      </p:sp>
      <p:sp>
        <p:nvSpPr>
          <p:cNvPr id="4" name="TextBox 3"/>
          <p:cNvSpPr txBox="1"/>
          <p:nvPr/>
        </p:nvSpPr>
        <p:spPr>
          <a:xfrm>
            <a:off x="5791200" y="6286500"/>
            <a:ext cx="5638800" cy="369332"/>
          </a:xfrm>
          <a:prstGeom prst="rect">
            <a:avLst/>
          </a:prstGeom>
          <a:noFill/>
        </p:spPr>
        <p:txBody>
          <a:bodyPr wrap="square" rtlCol="0">
            <a:spAutoFit/>
          </a:bodyPr>
          <a:lstStyle/>
          <a:p>
            <a:r>
              <a:rPr lang="en-US" sz="1800" dirty="0" smtClean="0">
                <a:solidFill>
                  <a:srgbClr val="FFFF00"/>
                </a:solidFill>
              </a:rPr>
              <a:t>  (Saint et al. Infect Cont Hosp </a:t>
            </a:r>
            <a:r>
              <a:rPr lang="en-US" sz="1800" dirty="0" err="1" smtClean="0">
                <a:solidFill>
                  <a:srgbClr val="FFFF00"/>
                </a:solidFill>
              </a:rPr>
              <a:t>Epid</a:t>
            </a:r>
            <a:r>
              <a:rPr lang="en-US" sz="1800" dirty="0" smtClean="0">
                <a:solidFill>
                  <a:srgbClr val="FFFF00"/>
                </a:solidFill>
              </a:rPr>
              <a:t> 2010)</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763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7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63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763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763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23" grpId="0" build="p"/>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23" name="Rectangle 3"/>
          <p:cNvSpPr>
            <a:spLocks noGrp="1" noChangeArrowheads="1"/>
          </p:cNvSpPr>
          <p:nvPr>
            <p:ph type="body" idx="1"/>
          </p:nvPr>
        </p:nvSpPr>
        <p:spPr>
          <a:xfrm>
            <a:off x="76200" y="1600200"/>
            <a:ext cx="10088880" cy="1924050"/>
          </a:xfrm>
        </p:spPr>
        <p:txBody>
          <a:bodyPr/>
          <a:lstStyle/>
          <a:p>
            <a:pPr>
              <a:spcBef>
                <a:spcPts val="1200"/>
              </a:spcBef>
              <a:spcAft>
                <a:spcPts val="600"/>
              </a:spcAft>
            </a:pPr>
            <a:r>
              <a:rPr lang="en-US" dirty="0" smtClean="0">
                <a:solidFill>
                  <a:srgbClr val="FFFF00"/>
                </a:solidFill>
              </a:rPr>
              <a:t>Solution-oriented</a:t>
            </a:r>
          </a:p>
          <a:p>
            <a:pPr lvl="1">
              <a:spcBef>
                <a:spcPts val="1200"/>
              </a:spcBef>
              <a:spcAft>
                <a:spcPts val="600"/>
              </a:spcAft>
            </a:pPr>
            <a:r>
              <a:rPr lang="en-US" sz="2800" dirty="0" smtClean="0">
                <a:solidFill>
                  <a:srgbClr val="FFFF00"/>
                </a:solidFill>
              </a:rPr>
              <a:t>Focused on overcoming barriers rather than complaining</a:t>
            </a:r>
          </a:p>
          <a:p>
            <a:pPr lvl="1">
              <a:spcBef>
                <a:spcPts val="1200"/>
              </a:spcBef>
              <a:spcAft>
                <a:spcPts val="600"/>
              </a:spcAft>
            </a:pPr>
            <a:r>
              <a:rPr lang="en-US" sz="2800" dirty="0" smtClean="0">
                <a:solidFill>
                  <a:srgbClr val="FFFF00"/>
                </a:solidFill>
              </a:rPr>
              <a:t>Dealt directly with resistant staff</a:t>
            </a:r>
          </a:p>
          <a:p>
            <a:pPr>
              <a:spcBef>
                <a:spcPts val="1200"/>
              </a:spcBef>
              <a:spcAft>
                <a:spcPts val="600"/>
              </a:spcAft>
            </a:pPr>
            <a:r>
              <a:rPr lang="en-US" dirty="0" smtClean="0">
                <a:solidFill>
                  <a:srgbClr val="FFFF00"/>
                </a:solidFill>
              </a:rPr>
              <a:t>Thought strategically while acting locally</a:t>
            </a:r>
          </a:p>
          <a:p>
            <a:pPr lvl="1">
              <a:spcBef>
                <a:spcPts val="1200"/>
              </a:spcBef>
              <a:spcAft>
                <a:spcPts val="600"/>
              </a:spcAft>
            </a:pPr>
            <a:r>
              <a:rPr lang="en-US" sz="2800" dirty="0" smtClean="0">
                <a:solidFill>
                  <a:srgbClr val="FFFF00"/>
                </a:solidFill>
              </a:rPr>
              <a:t>Planned ahead leaving little to chance; politicked before crucial issues came up for a vote in committees</a:t>
            </a:r>
          </a:p>
          <a:p>
            <a:pPr lvl="1">
              <a:spcBef>
                <a:spcPts val="1200"/>
              </a:spcBef>
              <a:spcAft>
                <a:spcPts val="600"/>
              </a:spcAft>
            </a:pPr>
            <a:r>
              <a:rPr lang="en-US" sz="2800" dirty="0" smtClean="0">
                <a:solidFill>
                  <a:srgbClr val="FFFF00"/>
                </a:solidFill>
              </a:rPr>
              <a:t>Kept their eye on the prize: improving patient care </a:t>
            </a:r>
            <a:r>
              <a:rPr lang="en-US" sz="3200" dirty="0" smtClean="0"/>
              <a:t> </a:t>
            </a:r>
          </a:p>
        </p:txBody>
      </p:sp>
      <p:sp>
        <p:nvSpPr>
          <p:cNvPr id="7" name="Rectangle 2"/>
          <p:cNvSpPr txBox="1">
            <a:spLocks noChangeArrowheads="1"/>
          </p:cNvSpPr>
          <p:nvPr/>
        </p:nvSpPr>
        <p:spPr bwMode="auto">
          <a:xfrm>
            <a:off x="0" y="495300"/>
            <a:ext cx="10287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smtClean="0">
                <a:ln>
                  <a:noFill/>
                </a:ln>
                <a:solidFill>
                  <a:schemeClr val="tx2"/>
                </a:solidFill>
                <a:effectLst/>
                <a:uLnTx/>
                <a:uFillTx/>
                <a:latin typeface="Arial" charset="0"/>
                <a:ea typeface="+mj-ea"/>
                <a:cs typeface="+mj-cs"/>
              </a:rPr>
              <a:t>Key Behaviors of Effective Infection Prevention Leaders </a:t>
            </a:r>
            <a:r>
              <a:rPr kumimoji="0" lang="en-US" sz="4000" b="0" i="0" u="none" strike="noStrike" kern="0" cap="none" spc="0" normalizeH="0" baseline="0" noProof="0" smtClean="0">
                <a:ln>
                  <a:noFill/>
                </a:ln>
                <a:solidFill>
                  <a:schemeClr val="tx1"/>
                </a:solidFill>
                <a:effectLst/>
                <a:uLnTx/>
                <a:uFillTx/>
                <a:latin typeface="+mj-lt"/>
                <a:ea typeface="+mj-ea"/>
                <a:cs typeface="+mj-cs"/>
              </a:rPr>
              <a:t/>
            </a:r>
            <a:br>
              <a:rPr kumimoji="0" lang="en-US" sz="4000" b="0" i="0" u="none" strike="noStrike" kern="0" cap="none" spc="0" normalizeH="0" baseline="0" noProof="0" smtClean="0">
                <a:ln>
                  <a:noFill/>
                </a:ln>
                <a:solidFill>
                  <a:schemeClr val="tx1"/>
                </a:solidFill>
                <a:effectLst/>
                <a:uLnTx/>
                <a:uFillTx/>
                <a:latin typeface="+mj-lt"/>
                <a:ea typeface="+mj-ea"/>
                <a:cs typeface="+mj-cs"/>
              </a:rPr>
            </a:br>
            <a:endParaRPr kumimoji="0" lang="en-US" sz="4000" b="1" i="0" u="none" strike="noStrike" kern="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5791200" y="6286500"/>
            <a:ext cx="5638800" cy="369332"/>
          </a:xfrm>
          <a:prstGeom prst="rect">
            <a:avLst/>
          </a:prstGeom>
          <a:noFill/>
        </p:spPr>
        <p:txBody>
          <a:bodyPr wrap="square" rtlCol="0">
            <a:spAutoFit/>
          </a:bodyPr>
          <a:lstStyle/>
          <a:p>
            <a:r>
              <a:rPr lang="en-US" sz="1800" dirty="0" smtClean="0">
                <a:solidFill>
                  <a:srgbClr val="FFFF00"/>
                </a:solidFill>
              </a:rPr>
              <a:t>  (Saint et al. Infect Cont Hosp </a:t>
            </a:r>
            <a:r>
              <a:rPr lang="en-US" sz="1800" dirty="0" err="1" smtClean="0">
                <a:solidFill>
                  <a:srgbClr val="FFFF00"/>
                </a:solidFill>
              </a:rPr>
              <a:t>Epid</a:t>
            </a:r>
            <a:r>
              <a:rPr lang="en-US" sz="1800" dirty="0" smtClean="0">
                <a:solidFill>
                  <a:srgbClr val="FFFF00"/>
                </a:solidFill>
              </a:rPr>
              <a:t> 2010)</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763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763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63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763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7632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23" grpId="0" build="p"/>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578" name="Rectangle 2"/>
          <p:cNvSpPr>
            <a:spLocks noChangeArrowheads="1"/>
          </p:cNvSpPr>
          <p:nvPr/>
        </p:nvSpPr>
        <p:spPr bwMode="auto">
          <a:xfrm>
            <a:off x="187325" y="231775"/>
            <a:ext cx="10028238" cy="596900"/>
          </a:xfrm>
          <a:prstGeom prst="rect">
            <a:avLst/>
          </a:prstGeom>
          <a:noFill/>
          <a:ln w="9525">
            <a:noFill/>
            <a:miter lim="800000"/>
            <a:headEnd/>
            <a:tailEnd/>
          </a:ln>
          <a:effectLst/>
        </p:spPr>
        <p:txBody>
          <a:bodyPr anchor="ctr"/>
          <a:lstStyle/>
          <a:p>
            <a:pPr algn="ctr"/>
            <a:r>
              <a:rPr lang="en-US" sz="3600">
                <a:solidFill>
                  <a:schemeClr val="tx2"/>
                </a:solidFill>
              </a:rPr>
              <a:t>Another Key Facilitator: Collaboratives</a:t>
            </a:r>
          </a:p>
        </p:txBody>
      </p:sp>
      <p:sp>
        <p:nvSpPr>
          <p:cNvPr id="2072579" name="Rectangle 3"/>
          <p:cNvSpPr>
            <a:spLocks noChangeArrowheads="1"/>
          </p:cNvSpPr>
          <p:nvPr/>
        </p:nvSpPr>
        <p:spPr bwMode="auto">
          <a:xfrm>
            <a:off x="222250" y="1168400"/>
            <a:ext cx="9837738" cy="6051550"/>
          </a:xfrm>
          <a:prstGeom prst="rect">
            <a:avLst/>
          </a:prstGeom>
          <a:noFill/>
          <a:ln w="9525">
            <a:noFill/>
            <a:miter lim="800000"/>
            <a:headEnd/>
            <a:tailEnd/>
          </a:ln>
          <a:effectLst/>
        </p:spPr>
        <p:txBody>
          <a:bodyPr/>
          <a:lstStyle/>
          <a:p>
            <a:pPr marL="533400" indent="-533400">
              <a:lnSpc>
                <a:spcPct val="90000"/>
              </a:lnSpc>
              <a:spcBef>
                <a:spcPct val="25000"/>
              </a:spcBef>
              <a:spcAft>
                <a:spcPct val="25000"/>
              </a:spcAft>
              <a:buFontTx/>
              <a:buChar char="•"/>
            </a:pPr>
            <a:r>
              <a:rPr lang="en-US" sz="3200" u="sng"/>
              <a:t>Collaboratives</a:t>
            </a:r>
            <a:r>
              <a:rPr lang="en-US" sz="3200"/>
              <a:t>: align clinical silos and goals</a:t>
            </a:r>
          </a:p>
          <a:p>
            <a:pPr marL="533400" indent="-533400">
              <a:lnSpc>
                <a:spcPct val="90000"/>
              </a:lnSpc>
              <a:spcBef>
                <a:spcPct val="25000"/>
              </a:spcBef>
              <a:spcAft>
                <a:spcPct val="25000"/>
              </a:spcAft>
              <a:buFontTx/>
              <a:buChar char="•"/>
            </a:pPr>
            <a:r>
              <a:rPr lang="en-US" sz="3200"/>
              <a:t>Examples: 100K Lives Campaign, Keystone</a:t>
            </a:r>
          </a:p>
          <a:p>
            <a:pPr marL="1295400" lvl="2" indent="-381000">
              <a:spcBef>
                <a:spcPct val="25000"/>
              </a:spcBef>
              <a:spcAft>
                <a:spcPct val="25000"/>
              </a:spcAft>
              <a:buFont typeface="Wingdings" pitchFamily="2" charset="2"/>
              <a:buChar char="Ø"/>
            </a:pPr>
            <a:endParaRPr lang="en-US" sz="3200"/>
          </a:p>
          <a:p>
            <a:pPr marL="914400" lvl="1" indent="-457200">
              <a:spcBef>
                <a:spcPct val="20000"/>
              </a:spcBef>
            </a:pPr>
            <a:endParaRPr lang="en-US" sz="3200"/>
          </a:p>
        </p:txBody>
      </p:sp>
      <p:pic>
        <p:nvPicPr>
          <p:cNvPr id="2072580" name="Picture 4" descr="children_holding_hands_around_the_world"/>
          <p:cNvPicPr>
            <a:picLocks noChangeAspect="1" noChangeArrowheads="1"/>
          </p:cNvPicPr>
          <p:nvPr/>
        </p:nvPicPr>
        <p:blipFill>
          <a:blip r:embed="rId3" cstate="print"/>
          <a:srcRect/>
          <a:stretch>
            <a:fillRect/>
          </a:stretch>
        </p:blipFill>
        <p:spPr bwMode="auto">
          <a:xfrm>
            <a:off x="2713038" y="2579688"/>
            <a:ext cx="4570412" cy="3668712"/>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4626" name="Rectangle 2"/>
          <p:cNvSpPr>
            <a:spLocks noChangeArrowheads="1"/>
          </p:cNvSpPr>
          <p:nvPr/>
        </p:nvSpPr>
        <p:spPr bwMode="auto">
          <a:xfrm>
            <a:off x="187325" y="231775"/>
            <a:ext cx="10028238" cy="596900"/>
          </a:xfrm>
          <a:prstGeom prst="rect">
            <a:avLst/>
          </a:prstGeom>
          <a:noFill/>
          <a:ln w="9525">
            <a:noFill/>
            <a:miter lim="800000"/>
            <a:headEnd/>
            <a:tailEnd/>
          </a:ln>
          <a:effectLst/>
        </p:spPr>
        <p:txBody>
          <a:bodyPr anchor="ctr"/>
          <a:lstStyle/>
          <a:p>
            <a:pPr algn="ctr"/>
            <a:r>
              <a:rPr lang="en-US" sz="4000">
                <a:solidFill>
                  <a:schemeClr val="tx2"/>
                </a:solidFill>
              </a:rPr>
              <a:t>Key Facilitator: Collaboratives</a:t>
            </a:r>
          </a:p>
        </p:txBody>
      </p:sp>
      <p:sp>
        <p:nvSpPr>
          <p:cNvPr id="2074627" name="Rectangle 3"/>
          <p:cNvSpPr>
            <a:spLocks noChangeArrowheads="1"/>
          </p:cNvSpPr>
          <p:nvPr/>
        </p:nvSpPr>
        <p:spPr bwMode="auto">
          <a:xfrm>
            <a:off x="222250" y="1168400"/>
            <a:ext cx="9837738" cy="6051550"/>
          </a:xfrm>
          <a:prstGeom prst="rect">
            <a:avLst/>
          </a:prstGeom>
          <a:noFill/>
          <a:ln w="9525">
            <a:noFill/>
            <a:miter lim="800000"/>
            <a:headEnd/>
            <a:tailEnd/>
          </a:ln>
          <a:effectLst/>
        </p:spPr>
        <p:txBody>
          <a:bodyPr/>
          <a:lstStyle/>
          <a:p>
            <a:pPr marL="533400" indent="-533400">
              <a:spcBef>
                <a:spcPct val="45000"/>
              </a:spcBef>
              <a:spcAft>
                <a:spcPct val="45000"/>
              </a:spcAft>
              <a:buFontTx/>
              <a:buChar char="•"/>
            </a:pPr>
            <a:r>
              <a:rPr lang="en-US" sz="3200" dirty="0">
                <a:solidFill>
                  <a:srgbClr val="FFFF00"/>
                </a:solidFill>
              </a:rPr>
              <a:t>Tools used by </a:t>
            </a:r>
            <a:r>
              <a:rPr lang="en-US" sz="3200" dirty="0" err="1">
                <a:solidFill>
                  <a:srgbClr val="FFFF00"/>
                </a:solidFill>
              </a:rPr>
              <a:t>collaboratives</a:t>
            </a:r>
            <a:r>
              <a:rPr lang="en-US" sz="3200" dirty="0">
                <a:solidFill>
                  <a:srgbClr val="FFFF00"/>
                </a:solidFill>
              </a:rPr>
              <a:t>:</a:t>
            </a:r>
          </a:p>
          <a:p>
            <a:pPr marL="1295400" lvl="2" indent="-381000">
              <a:spcBef>
                <a:spcPct val="45000"/>
              </a:spcBef>
              <a:spcAft>
                <a:spcPct val="45000"/>
              </a:spcAft>
              <a:buFont typeface="Wingdings" pitchFamily="2" charset="2"/>
              <a:buChar char="Ø"/>
            </a:pPr>
            <a:r>
              <a:rPr lang="en-US" sz="3200" dirty="0">
                <a:solidFill>
                  <a:srgbClr val="FFFF00"/>
                </a:solidFill>
              </a:rPr>
              <a:t>CEO buy-in</a:t>
            </a:r>
          </a:p>
          <a:p>
            <a:pPr marL="1295400" lvl="2" indent="-381000">
              <a:spcBef>
                <a:spcPct val="45000"/>
              </a:spcBef>
              <a:spcAft>
                <a:spcPct val="45000"/>
              </a:spcAft>
              <a:buFont typeface="Wingdings" pitchFamily="2" charset="2"/>
              <a:buChar char="Ø"/>
            </a:pPr>
            <a:r>
              <a:rPr lang="en-US" sz="3200" dirty="0">
                <a:solidFill>
                  <a:srgbClr val="FFFF00"/>
                </a:solidFill>
              </a:rPr>
              <a:t>Spotlighting an issue</a:t>
            </a:r>
          </a:p>
          <a:p>
            <a:pPr marL="1295400" lvl="2" indent="-381000">
              <a:spcBef>
                <a:spcPct val="45000"/>
              </a:spcBef>
              <a:spcAft>
                <a:spcPct val="45000"/>
              </a:spcAft>
              <a:buFont typeface="Wingdings" pitchFamily="2" charset="2"/>
              <a:buChar char="Ø"/>
            </a:pPr>
            <a:r>
              <a:rPr lang="en-US" sz="3200" dirty="0">
                <a:solidFill>
                  <a:srgbClr val="FFFF00"/>
                </a:solidFill>
              </a:rPr>
              <a:t>Identifying a champion within the organization</a:t>
            </a:r>
          </a:p>
          <a:p>
            <a:pPr marL="1295400" lvl="2" indent="-381000">
              <a:spcBef>
                <a:spcPct val="45000"/>
              </a:spcBef>
              <a:spcAft>
                <a:spcPct val="45000"/>
              </a:spcAft>
              <a:buFont typeface="Wingdings" pitchFamily="2" charset="2"/>
              <a:buChar char="Ø"/>
            </a:pPr>
            <a:r>
              <a:rPr lang="en-US" sz="3200" dirty="0">
                <a:solidFill>
                  <a:srgbClr val="FFFF00"/>
                </a:solidFill>
              </a:rPr>
              <a:t>Using off-the-shelf solutions that have already been developed</a:t>
            </a:r>
          </a:p>
          <a:p>
            <a:pPr marL="1295400" lvl="2" indent="-381000">
              <a:spcBef>
                <a:spcPct val="25000"/>
              </a:spcBef>
              <a:spcAft>
                <a:spcPct val="25000"/>
              </a:spcAft>
              <a:buFont typeface="Wingdings" pitchFamily="2" charset="2"/>
              <a:buChar char="Ø"/>
            </a:pPr>
            <a:endParaRPr lang="en-US" sz="3200" dirty="0"/>
          </a:p>
          <a:p>
            <a:pPr marL="914400" lvl="1" indent="-457200">
              <a:spcBef>
                <a:spcPct val="20000"/>
              </a:spcBef>
            </a:pPr>
            <a:endParaRPr lang="en-US" sz="3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2514" name="Rectangle 2"/>
          <p:cNvSpPr>
            <a:spLocks noGrp="1" noChangeArrowheads="1"/>
          </p:cNvSpPr>
          <p:nvPr>
            <p:ph type="title"/>
          </p:nvPr>
        </p:nvSpPr>
        <p:spPr>
          <a:xfrm>
            <a:off x="809625" y="0"/>
            <a:ext cx="8743950" cy="1143000"/>
          </a:xfrm>
        </p:spPr>
        <p:txBody>
          <a:bodyPr/>
          <a:lstStyle/>
          <a:p>
            <a:r>
              <a:rPr lang="en-US">
                <a:latin typeface="Arial" charset="0"/>
              </a:rPr>
              <a:t>Overview</a:t>
            </a:r>
            <a:endParaRPr lang="en-US"/>
          </a:p>
        </p:txBody>
      </p:sp>
      <p:sp>
        <p:nvSpPr>
          <p:cNvPr id="2112515" name="Rectangle 3"/>
          <p:cNvSpPr>
            <a:spLocks noGrp="1" noChangeArrowheads="1"/>
          </p:cNvSpPr>
          <p:nvPr>
            <p:ph type="body" idx="1"/>
          </p:nvPr>
        </p:nvSpPr>
        <p:spPr>
          <a:xfrm>
            <a:off x="523875" y="1695450"/>
            <a:ext cx="5676900" cy="5734050"/>
          </a:xfrm>
        </p:spPr>
        <p:txBody>
          <a:bodyPr/>
          <a:lstStyle/>
          <a:p>
            <a:pPr>
              <a:spcBef>
                <a:spcPct val="40000"/>
              </a:spcBef>
              <a:spcAft>
                <a:spcPct val="35000"/>
              </a:spcAft>
              <a:buFont typeface="Wingdings" pitchFamily="2" charset="2"/>
              <a:buChar char="ü"/>
            </a:pPr>
            <a:r>
              <a:rPr lang="en-US" sz="3200" dirty="0">
                <a:solidFill>
                  <a:schemeClr val="folHlink"/>
                </a:solidFill>
              </a:rPr>
              <a:t>Catheter-Associated UTI</a:t>
            </a:r>
          </a:p>
          <a:p>
            <a:pPr>
              <a:spcBef>
                <a:spcPct val="40000"/>
              </a:spcBef>
              <a:spcAft>
                <a:spcPct val="35000"/>
              </a:spcAft>
              <a:buFont typeface="Wingdings" pitchFamily="2" charset="2"/>
              <a:buChar char="ü"/>
            </a:pPr>
            <a:r>
              <a:rPr lang="en-US" sz="3200" dirty="0" smtClean="0">
                <a:solidFill>
                  <a:schemeClr val="folHlink"/>
                </a:solidFill>
              </a:rPr>
              <a:t>Translating </a:t>
            </a:r>
            <a:r>
              <a:rPr lang="en-US" sz="3200" dirty="0">
                <a:solidFill>
                  <a:schemeClr val="folHlink"/>
                </a:solidFill>
              </a:rPr>
              <a:t>Research into </a:t>
            </a:r>
            <a:r>
              <a:rPr lang="en-US" sz="3200" dirty="0" smtClean="0">
                <a:solidFill>
                  <a:schemeClr val="folHlink"/>
                </a:solidFill>
              </a:rPr>
              <a:t>Practice</a:t>
            </a:r>
            <a:endParaRPr lang="en-US" sz="3200" dirty="0">
              <a:solidFill>
                <a:schemeClr val="folHlink"/>
              </a:solidFill>
            </a:endParaRPr>
          </a:p>
          <a:p>
            <a:pPr>
              <a:spcBef>
                <a:spcPct val="40000"/>
              </a:spcBef>
              <a:spcAft>
                <a:spcPct val="35000"/>
              </a:spcAft>
            </a:pPr>
            <a:r>
              <a:rPr lang="en-US" sz="3200" dirty="0">
                <a:solidFill>
                  <a:srgbClr val="FFFF00"/>
                </a:solidFill>
              </a:rPr>
              <a:t>Conclusions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74" name="Rectangle 2"/>
          <p:cNvSpPr>
            <a:spLocks noChangeArrowheads="1"/>
          </p:cNvSpPr>
          <p:nvPr/>
        </p:nvSpPr>
        <p:spPr bwMode="auto">
          <a:xfrm>
            <a:off x="258763" y="19050"/>
            <a:ext cx="10028237" cy="1143000"/>
          </a:xfrm>
          <a:prstGeom prst="rect">
            <a:avLst/>
          </a:prstGeom>
          <a:noFill/>
          <a:ln w="9525">
            <a:noFill/>
            <a:miter lim="800000"/>
            <a:headEnd/>
            <a:tailEnd/>
          </a:ln>
          <a:effectLst/>
        </p:spPr>
        <p:txBody>
          <a:bodyPr anchor="ctr"/>
          <a:lstStyle/>
          <a:p>
            <a:pPr algn="ctr"/>
            <a:r>
              <a:rPr lang="en-US" sz="4800" dirty="0">
                <a:solidFill>
                  <a:schemeClr val="tx2"/>
                </a:solidFill>
              </a:rPr>
              <a:t>Conclusions</a:t>
            </a:r>
          </a:p>
        </p:txBody>
      </p:sp>
      <p:sp>
        <p:nvSpPr>
          <p:cNvPr id="1999875" name="Rectangle 3"/>
          <p:cNvSpPr>
            <a:spLocks noChangeArrowheads="1"/>
          </p:cNvSpPr>
          <p:nvPr/>
        </p:nvSpPr>
        <p:spPr bwMode="auto">
          <a:xfrm>
            <a:off x="199390" y="1425893"/>
            <a:ext cx="9950450" cy="6362700"/>
          </a:xfrm>
          <a:prstGeom prst="rect">
            <a:avLst/>
          </a:prstGeom>
          <a:noFill/>
          <a:ln w="9525">
            <a:noFill/>
            <a:miter lim="800000"/>
            <a:headEnd/>
            <a:tailEnd/>
          </a:ln>
          <a:effectLst/>
        </p:spPr>
        <p:txBody>
          <a:bodyPr/>
          <a:lstStyle/>
          <a:p>
            <a:pPr marL="342900" indent="-342900">
              <a:lnSpc>
                <a:spcPct val="95000"/>
              </a:lnSpc>
              <a:spcBef>
                <a:spcPct val="35000"/>
              </a:spcBef>
              <a:spcAft>
                <a:spcPct val="35000"/>
              </a:spcAft>
              <a:buFont typeface="Arial" pitchFamily="34" charset="0"/>
              <a:buChar char="•"/>
            </a:pPr>
            <a:r>
              <a:rPr lang="en-US" sz="3000" dirty="0" smtClean="0">
                <a:solidFill>
                  <a:srgbClr val="FFFF00"/>
                </a:solidFill>
                <a:cs typeface="Arial" charset="0"/>
              </a:rPr>
              <a:t>CAUTI </a:t>
            </a:r>
            <a:r>
              <a:rPr lang="en-US" sz="3000" dirty="0">
                <a:solidFill>
                  <a:srgbClr val="FFFF00"/>
                </a:solidFill>
                <a:cs typeface="Arial" charset="0"/>
              </a:rPr>
              <a:t>is a common and costly patient safety problem</a:t>
            </a:r>
          </a:p>
          <a:p>
            <a:pPr marL="342900" indent="-342900">
              <a:lnSpc>
                <a:spcPct val="95000"/>
              </a:lnSpc>
              <a:spcBef>
                <a:spcPct val="35000"/>
              </a:spcBef>
              <a:spcAft>
                <a:spcPct val="35000"/>
              </a:spcAft>
              <a:buFont typeface="Arial" pitchFamily="34" charset="0"/>
              <a:buChar char="•"/>
            </a:pPr>
            <a:r>
              <a:rPr lang="en-US" sz="3000" dirty="0" smtClean="0">
                <a:solidFill>
                  <a:srgbClr val="FFFF00"/>
                </a:solidFill>
                <a:cs typeface="Arial" charset="0"/>
              </a:rPr>
              <a:t>Several practices appear to decrease CAUTI</a:t>
            </a:r>
          </a:p>
          <a:p>
            <a:pPr marL="342900" indent="-342900">
              <a:lnSpc>
                <a:spcPct val="95000"/>
              </a:lnSpc>
              <a:spcBef>
                <a:spcPct val="35000"/>
              </a:spcBef>
              <a:spcAft>
                <a:spcPct val="35000"/>
              </a:spcAft>
              <a:buFont typeface="Arial" pitchFamily="34" charset="0"/>
              <a:buChar char="•"/>
            </a:pPr>
            <a:r>
              <a:rPr lang="en-US" sz="3000" dirty="0" smtClean="0">
                <a:solidFill>
                  <a:srgbClr val="FFFF00"/>
                </a:solidFill>
              </a:rPr>
              <a:t>Collaborative efforts underway in Michigan &amp; elsewhere</a:t>
            </a:r>
          </a:p>
          <a:p>
            <a:pPr marL="342900" indent="-342900">
              <a:lnSpc>
                <a:spcPct val="95000"/>
              </a:lnSpc>
              <a:spcBef>
                <a:spcPct val="35000"/>
              </a:spcBef>
              <a:spcAft>
                <a:spcPct val="35000"/>
              </a:spcAft>
              <a:buFont typeface="Arial" pitchFamily="34" charset="0"/>
              <a:buChar char="•"/>
            </a:pPr>
            <a:r>
              <a:rPr lang="en-US" sz="3000" dirty="0" smtClean="0">
                <a:solidFill>
                  <a:srgbClr val="FFFF00"/>
                </a:solidFill>
              </a:rPr>
              <a:t>Understand the implementation process and tailor as appropriate: one size unlikely to fit all</a:t>
            </a:r>
          </a:p>
          <a:p>
            <a:pPr marL="342900" indent="-342900">
              <a:lnSpc>
                <a:spcPct val="95000"/>
              </a:lnSpc>
              <a:spcBef>
                <a:spcPct val="35000"/>
              </a:spcBef>
              <a:spcAft>
                <a:spcPct val="35000"/>
              </a:spcAft>
              <a:buFont typeface="Arial" pitchFamily="34" charset="0"/>
              <a:buChar char="•"/>
            </a:pPr>
            <a:r>
              <a:rPr lang="en-US" sz="3000" dirty="0" smtClean="0">
                <a:solidFill>
                  <a:srgbClr val="FFFF00"/>
                </a:solidFill>
                <a:cs typeface="Arial" charset="0"/>
              </a:rPr>
              <a:t>Leadership </a:t>
            </a:r>
            <a:r>
              <a:rPr lang="en-US" sz="3000" dirty="0">
                <a:solidFill>
                  <a:srgbClr val="FFFF00"/>
                </a:solidFill>
                <a:cs typeface="Arial" charset="0"/>
              </a:rPr>
              <a:t>is important in preventing </a:t>
            </a:r>
            <a:r>
              <a:rPr lang="en-US" sz="3000" dirty="0" smtClean="0">
                <a:solidFill>
                  <a:srgbClr val="FFFF00"/>
                </a:solidFill>
                <a:cs typeface="Arial" charset="0"/>
              </a:rPr>
              <a:t>infection</a:t>
            </a:r>
          </a:p>
          <a:p>
            <a:pPr marL="342900" indent="-342900">
              <a:lnSpc>
                <a:spcPct val="95000"/>
              </a:lnSpc>
              <a:spcBef>
                <a:spcPct val="35000"/>
              </a:spcBef>
              <a:spcAft>
                <a:spcPct val="35000"/>
              </a:spcAft>
              <a:buFont typeface="Arial" pitchFamily="34" charset="0"/>
              <a:buChar char="•"/>
            </a:pPr>
            <a:r>
              <a:rPr lang="en-US" sz="3000" dirty="0" smtClean="0">
                <a:solidFill>
                  <a:srgbClr val="FFFF00"/>
                </a:solidFill>
                <a:cs typeface="Arial" charset="0"/>
              </a:rPr>
              <a:t>Preventing CAUTI is a team sport</a:t>
            </a:r>
            <a:endParaRPr lang="en-US" sz="3000" dirty="0">
              <a:solidFill>
                <a:srgbClr val="FFFF00"/>
              </a:solidFill>
              <a:cs typeface="Arial" charset="0"/>
            </a:endParaRPr>
          </a:p>
          <a:p>
            <a:pPr marL="342900" indent="-342900">
              <a:lnSpc>
                <a:spcPct val="95000"/>
              </a:lnSpc>
              <a:spcBef>
                <a:spcPct val="40000"/>
              </a:spcBef>
              <a:spcAft>
                <a:spcPct val="30000"/>
              </a:spcAft>
              <a:buFontTx/>
              <a:buChar char="•"/>
            </a:pPr>
            <a:endParaRPr lang="en-US" sz="2800" dirty="0">
              <a:cs typeface="Arial" charset="0"/>
            </a:endParaRPr>
          </a:p>
          <a:p>
            <a:pPr marL="342900" indent="-342900"/>
            <a:endParaRPr lang="en-US" sz="2800" dirty="0">
              <a:cs typeface="Times New Roman" pitchFamily="18" charset="0"/>
            </a:endParaRPr>
          </a:p>
          <a:p>
            <a:pPr marL="342900" indent="-342900">
              <a:lnSpc>
                <a:spcPct val="95000"/>
              </a:lnSpc>
              <a:spcBef>
                <a:spcPct val="25000"/>
              </a:spcBef>
              <a:spcAft>
                <a:spcPct val="40000"/>
              </a:spcAft>
              <a:buFontTx/>
              <a:buChar char="•"/>
            </a:pPr>
            <a:endParaRPr lang="en-US" sz="3200" dirty="0"/>
          </a:p>
          <a:p>
            <a:pPr marL="342900" indent="-342900">
              <a:lnSpc>
                <a:spcPct val="90000"/>
              </a:lnSpc>
              <a:spcBef>
                <a:spcPct val="35000"/>
              </a:spcBef>
              <a:spcAft>
                <a:spcPct val="45000"/>
              </a:spcAft>
              <a:buFontTx/>
              <a:buChar char="•"/>
            </a:pPr>
            <a:endParaRPr lang="en-US" sz="3600" dirty="0"/>
          </a:p>
          <a:p>
            <a:pPr marL="342900" indent="-342900">
              <a:spcBef>
                <a:spcPct val="25000"/>
              </a:spcBef>
              <a:spcAft>
                <a:spcPct val="20000"/>
              </a:spcAft>
              <a:buFontTx/>
              <a:buChar char="•"/>
            </a:pP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258763" y="0"/>
            <a:ext cx="10028237" cy="1143000"/>
          </a:xfrm>
          <a:prstGeom prst="rect">
            <a:avLst/>
          </a:prstGeom>
          <a:noFill/>
          <a:ln w="9525">
            <a:noFill/>
            <a:miter lim="800000"/>
            <a:headEnd/>
            <a:tailEnd/>
          </a:ln>
          <a:effectLst/>
        </p:spPr>
        <p:txBody>
          <a:bodyPr anchor="ctr"/>
          <a:lstStyle/>
          <a:p>
            <a:pPr algn="ctr"/>
            <a:r>
              <a:rPr lang="en-US" sz="4000">
                <a:solidFill>
                  <a:schemeClr val="tx2"/>
                </a:solidFill>
              </a:rPr>
              <a:t>Burden-of-illness</a:t>
            </a:r>
          </a:p>
        </p:txBody>
      </p:sp>
      <p:sp>
        <p:nvSpPr>
          <p:cNvPr id="356355" name="Rectangle 3"/>
          <p:cNvSpPr>
            <a:spLocks noChangeArrowheads="1"/>
          </p:cNvSpPr>
          <p:nvPr/>
        </p:nvSpPr>
        <p:spPr bwMode="auto">
          <a:xfrm>
            <a:off x="336550" y="1123950"/>
            <a:ext cx="9677400" cy="4229100"/>
          </a:xfrm>
          <a:prstGeom prst="rect">
            <a:avLst/>
          </a:prstGeom>
          <a:noFill/>
          <a:ln w="9525">
            <a:noFill/>
            <a:miter lim="800000"/>
            <a:headEnd/>
            <a:tailEnd/>
          </a:ln>
          <a:effectLst/>
        </p:spPr>
        <p:txBody>
          <a:bodyPr/>
          <a:lstStyle/>
          <a:p>
            <a:pPr marL="342900" indent="-342900">
              <a:lnSpc>
                <a:spcPct val="95000"/>
              </a:lnSpc>
              <a:spcBef>
                <a:spcPct val="25000"/>
              </a:spcBef>
              <a:spcAft>
                <a:spcPct val="25000"/>
              </a:spcAft>
              <a:buFontTx/>
              <a:buChar char="•"/>
            </a:pPr>
            <a:r>
              <a:rPr lang="en-US" sz="2800" dirty="0">
                <a:solidFill>
                  <a:srgbClr val="FFFF00"/>
                </a:solidFill>
              </a:rPr>
              <a:t>Of patients who receive urethral catheters:</a:t>
            </a:r>
          </a:p>
          <a:p>
            <a:pPr marL="742950" lvl="1" indent="-285750">
              <a:lnSpc>
                <a:spcPct val="95000"/>
              </a:lnSpc>
              <a:spcBef>
                <a:spcPct val="25000"/>
              </a:spcBef>
              <a:spcAft>
                <a:spcPct val="25000"/>
              </a:spcAft>
              <a:buFontTx/>
              <a:buChar char="–"/>
            </a:pPr>
            <a:r>
              <a:rPr lang="en-US" sz="2800" dirty="0" err="1">
                <a:solidFill>
                  <a:srgbClr val="FFFF00"/>
                </a:solidFill>
              </a:rPr>
              <a:t>Bacteriuria</a:t>
            </a:r>
            <a:r>
              <a:rPr lang="en-US" sz="2800" dirty="0">
                <a:solidFill>
                  <a:srgbClr val="FFFF00"/>
                </a:solidFill>
              </a:rPr>
              <a:t> rate is ~5% per day </a:t>
            </a:r>
          </a:p>
          <a:p>
            <a:pPr marL="342900" indent="-342900">
              <a:lnSpc>
                <a:spcPct val="95000"/>
              </a:lnSpc>
              <a:spcBef>
                <a:spcPct val="25000"/>
              </a:spcBef>
              <a:spcAft>
                <a:spcPct val="25000"/>
              </a:spcAft>
              <a:buFontTx/>
              <a:buChar char="•"/>
            </a:pPr>
            <a:r>
              <a:rPr lang="en-US" sz="2800" dirty="0">
                <a:solidFill>
                  <a:srgbClr val="FFFF00"/>
                </a:solidFill>
              </a:rPr>
              <a:t>Among those with </a:t>
            </a:r>
            <a:r>
              <a:rPr lang="en-US" sz="2800" dirty="0" err="1">
                <a:solidFill>
                  <a:srgbClr val="FFFF00"/>
                </a:solidFill>
              </a:rPr>
              <a:t>bacteriuria</a:t>
            </a:r>
            <a:r>
              <a:rPr lang="en-US" sz="2800" dirty="0">
                <a:solidFill>
                  <a:srgbClr val="FFFF00"/>
                </a:solidFill>
              </a:rPr>
              <a:t>:</a:t>
            </a:r>
          </a:p>
          <a:p>
            <a:pPr marL="742950" lvl="1" indent="-285750">
              <a:lnSpc>
                <a:spcPct val="95000"/>
              </a:lnSpc>
              <a:spcBef>
                <a:spcPct val="25000"/>
              </a:spcBef>
              <a:spcAft>
                <a:spcPct val="25000"/>
              </a:spcAft>
              <a:buFontTx/>
              <a:buChar char="–"/>
            </a:pPr>
            <a:r>
              <a:rPr lang="en-US" sz="2800" dirty="0">
                <a:solidFill>
                  <a:srgbClr val="FFFF00"/>
                </a:solidFill>
              </a:rPr>
              <a:t>~10% will develop symptoms of UTI</a:t>
            </a:r>
          </a:p>
          <a:p>
            <a:pPr marL="742950" lvl="1" indent="-285750">
              <a:lnSpc>
                <a:spcPct val="95000"/>
              </a:lnSpc>
              <a:spcBef>
                <a:spcPct val="25000"/>
              </a:spcBef>
              <a:spcAft>
                <a:spcPct val="25000"/>
              </a:spcAft>
              <a:buFontTx/>
              <a:buChar char="–"/>
            </a:pPr>
            <a:r>
              <a:rPr lang="en-US" sz="2800" dirty="0">
                <a:solidFill>
                  <a:srgbClr val="FFFF00"/>
                </a:solidFill>
              </a:rPr>
              <a:t>Up to 3% will develop </a:t>
            </a:r>
            <a:r>
              <a:rPr lang="en-US" sz="2800" dirty="0" err="1">
                <a:solidFill>
                  <a:srgbClr val="FFFF00"/>
                </a:solidFill>
              </a:rPr>
              <a:t>bacteremia</a:t>
            </a:r>
            <a:endParaRPr lang="en-US" sz="2800" dirty="0">
              <a:solidFill>
                <a:srgbClr val="FFFF00"/>
              </a:solidFill>
            </a:endParaRPr>
          </a:p>
          <a:p>
            <a:pPr marL="342900" indent="-342900">
              <a:lnSpc>
                <a:spcPct val="95000"/>
              </a:lnSpc>
              <a:spcBef>
                <a:spcPct val="25000"/>
              </a:spcBef>
              <a:spcAft>
                <a:spcPct val="25000"/>
              </a:spcAft>
              <a:buFontTx/>
              <a:buChar char="•"/>
            </a:pPr>
            <a:r>
              <a:rPr lang="en-US" sz="2800" dirty="0">
                <a:solidFill>
                  <a:srgbClr val="FFFF00"/>
                </a:solidFill>
              </a:rPr>
              <a:t>Direct medical costs: </a:t>
            </a:r>
          </a:p>
          <a:p>
            <a:pPr marL="742950" lvl="1" indent="-285750">
              <a:lnSpc>
                <a:spcPct val="95000"/>
              </a:lnSpc>
              <a:spcBef>
                <a:spcPct val="25000"/>
              </a:spcBef>
              <a:spcAft>
                <a:spcPct val="25000"/>
              </a:spcAft>
              <a:buFontTx/>
              <a:buChar char="–"/>
            </a:pPr>
            <a:r>
              <a:rPr lang="en-US" sz="2800" dirty="0">
                <a:solidFill>
                  <a:srgbClr val="FFFF00"/>
                </a:solidFill>
              </a:rPr>
              <a:t>Symptomatic UTI: ~$600 per episode</a:t>
            </a:r>
          </a:p>
          <a:p>
            <a:pPr marL="742950" lvl="1" indent="-285750">
              <a:lnSpc>
                <a:spcPct val="95000"/>
              </a:lnSpc>
              <a:spcBef>
                <a:spcPct val="25000"/>
              </a:spcBef>
              <a:spcAft>
                <a:spcPct val="25000"/>
              </a:spcAft>
              <a:buFontTx/>
              <a:buChar char="–"/>
            </a:pPr>
            <a:r>
              <a:rPr lang="en-US" sz="2800" dirty="0" err="1">
                <a:solidFill>
                  <a:srgbClr val="FFFF00"/>
                </a:solidFill>
              </a:rPr>
              <a:t>Bacteremia</a:t>
            </a:r>
            <a:r>
              <a:rPr lang="en-US" sz="2800" dirty="0">
                <a:solidFill>
                  <a:srgbClr val="FFFF00"/>
                </a:solidFill>
              </a:rPr>
              <a:t>: ~$3000 per episode</a:t>
            </a:r>
            <a:r>
              <a:rPr lang="en-US" dirty="0">
                <a:solidFill>
                  <a:srgbClr val="FFFF00"/>
                </a:solidFill>
              </a:rPr>
              <a:t> 						</a:t>
            </a:r>
            <a:r>
              <a:rPr lang="en-US" sz="1600" dirty="0">
                <a:solidFill>
                  <a:srgbClr val="FFFF00"/>
                </a:solidFill>
              </a:rPr>
              <a:t> 		                            (</a:t>
            </a:r>
            <a:r>
              <a:rPr lang="en-US" sz="1600" dirty="0" err="1">
                <a:solidFill>
                  <a:srgbClr val="FFFF00"/>
                </a:solidFill>
              </a:rPr>
              <a:t>Tambyah</a:t>
            </a:r>
            <a:r>
              <a:rPr lang="en-US" sz="1600" dirty="0">
                <a:solidFill>
                  <a:srgbClr val="FFFF00"/>
                </a:solidFill>
              </a:rPr>
              <a:t> et al. ICHE 2002; Saint AJIC 1999)</a:t>
            </a:r>
          </a:p>
          <a:p>
            <a:pPr marL="742950" lvl="1" indent="-285750">
              <a:spcBef>
                <a:spcPct val="15000"/>
              </a:spcBef>
              <a:spcAft>
                <a:spcPct val="25000"/>
              </a:spcAft>
              <a:buFontTx/>
              <a:buChar char="–"/>
            </a:pPr>
            <a:endParaRPr lang="en-US" dirty="0">
              <a:solidFill>
                <a:srgbClr val="FFFF00"/>
              </a:solidFill>
            </a:endParaRPr>
          </a:p>
          <a:p>
            <a:pPr marL="342900" indent="-342900">
              <a:spcBef>
                <a:spcPct val="35000"/>
              </a:spcBef>
              <a:spcAft>
                <a:spcPct val="40000"/>
              </a:spcAft>
              <a:buFontTx/>
              <a:buChar char="•"/>
            </a:pPr>
            <a:endParaRPr lang="en-U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wipe(left)">
                                      <p:cBhvr>
                                        <p:cTn id="7" dur="500"/>
                                        <p:tgtEl>
                                          <p:spTgt spid="35635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6355">
                                            <p:txEl>
                                              <p:pRg st="1" end="1"/>
                                            </p:txEl>
                                          </p:spTgt>
                                        </p:tgtEl>
                                        <p:attrNameLst>
                                          <p:attrName>style.visibility</p:attrName>
                                        </p:attrNameLst>
                                      </p:cBhvr>
                                      <p:to>
                                        <p:strVal val="visible"/>
                                      </p:to>
                                    </p:set>
                                    <p:animEffect transition="in" filter="wipe(left)">
                                      <p:cBhvr>
                                        <p:cTn id="10" dur="500"/>
                                        <p:tgtEl>
                                          <p:spTgt spid="35635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56355">
                                            <p:txEl>
                                              <p:pRg st="2" end="2"/>
                                            </p:txEl>
                                          </p:spTgt>
                                        </p:tgtEl>
                                        <p:attrNameLst>
                                          <p:attrName>style.visibility</p:attrName>
                                        </p:attrNameLst>
                                      </p:cBhvr>
                                      <p:to>
                                        <p:strVal val="visible"/>
                                      </p:to>
                                    </p:set>
                                    <p:animEffect transition="in" filter="wipe(left)">
                                      <p:cBhvr>
                                        <p:cTn id="15" dur="500"/>
                                        <p:tgtEl>
                                          <p:spTgt spid="356355">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56355">
                                            <p:txEl>
                                              <p:pRg st="3" end="3"/>
                                            </p:txEl>
                                          </p:spTgt>
                                        </p:tgtEl>
                                        <p:attrNameLst>
                                          <p:attrName>style.visibility</p:attrName>
                                        </p:attrNameLst>
                                      </p:cBhvr>
                                      <p:to>
                                        <p:strVal val="visible"/>
                                      </p:to>
                                    </p:set>
                                    <p:animEffect transition="in" filter="wipe(left)">
                                      <p:cBhvr>
                                        <p:cTn id="18" dur="500"/>
                                        <p:tgtEl>
                                          <p:spTgt spid="35635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56355">
                                            <p:txEl>
                                              <p:pRg st="4" end="4"/>
                                            </p:txEl>
                                          </p:spTgt>
                                        </p:tgtEl>
                                        <p:attrNameLst>
                                          <p:attrName>style.visibility</p:attrName>
                                        </p:attrNameLst>
                                      </p:cBhvr>
                                      <p:to>
                                        <p:strVal val="visible"/>
                                      </p:to>
                                    </p:set>
                                    <p:animEffect transition="in" filter="wipe(left)">
                                      <p:cBhvr>
                                        <p:cTn id="21" dur="500"/>
                                        <p:tgtEl>
                                          <p:spTgt spid="35635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56355">
                                            <p:txEl>
                                              <p:pRg st="5" end="5"/>
                                            </p:txEl>
                                          </p:spTgt>
                                        </p:tgtEl>
                                        <p:attrNameLst>
                                          <p:attrName>style.visibility</p:attrName>
                                        </p:attrNameLst>
                                      </p:cBhvr>
                                      <p:to>
                                        <p:strVal val="visible"/>
                                      </p:to>
                                    </p:set>
                                    <p:animEffect transition="in" filter="wipe(left)">
                                      <p:cBhvr>
                                        <p:cTn id="26" dur="500"/>
                                        <p:tgtEl>
                                          <p:spTgt spid="356355">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56355">
                                            <p:txEl>
                                              <p:pRg st="6" end="6"/>
                                            </p:txEl>
                                          </p:spTgt>
                                        </p:tgtEl>
                                        <p:attrNameLst>
                                          <p:attrName>style.visibility</p:attrName>
                                        </p:attrNameLst>
                                      </p:cBhvr>
                                      <p:to>
                                        <p:strVal val="visible"/>
                                      </p:to>
                                    </p:set>
                                    <p:animEffect transition="in" filter="wipe(left)">
                                      <p:cBhvr>
                                        <p:cTn id="29" dur="500"/>
                                        <p:tgtEl>
                                          <p:spTgt spid="356355">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56355">
                                            <p:txEl>
                                              <p:pRg st="7" end="7"/>
                                            </p:txEl>
                                          </p:spTgt>
                                        </p:tgtEl>
                                        <p:attrNameLst>
                                          <p:attrName>style.visibility</p:attrName>
                                        </p:attrNameLst>
                                      </p:cBhvr>
                                      <p:to>
                                        <p:strVal val="visible"/>
                                      </p:to>
                                    </p:set>
                                    <p:animEffect transition="in" filter="wipe(left)">
                                      <p:cBhvr>
                                        <p:cTn id="32" dur="500"/>
                                        <p:tgtEl>
                                          <p:spTgt spid="3563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1442" name="Rectangle 2"/>
          <p:cNvSpPr>
            <a:spLocks noChangeArrowheads="1"/>
          </p:cNvSpPr>
          <p:nvPr/>
        </p:nvSpPr>
        <p:spPr bwMode="auto">
          <a:xfrm>
            <a:off x="258763" y="152400"/>
            <a:ext cx="9723437" cy="1143000"/>
          </a:xfrm>
          <a:prstGeom prst="rect">
            <a:avLst/>
          </a:prstGeom>
          <a:noFill/>
          <a:ln w="9525">
            <a:noFill/>
            <a:miter lim="800000"/>
            <a:headEnd/>
            <a:tailEnd/>
          </a:ln>
          <a:effectLst/>
        </p:spPr>
        <p:txBody>
          <a:bodyPr anchor="ctr"/>
          <a:lstStyle/>
          <a:p>
            <a:pPr algn="ctr"/>
            <a:r>
              <a:rPr lang="en-US" sz="3200">
                <a:solidFill>
                  <a:schemeClr val="tx2"/>
                </a:solidFill>
                <a:cs typeface="Times New Roman" pitchFamily="18" charset="0"/>
              </a:rPr>
              <a:t>Centers for Medicare &amp; Medicaid Services</a:t>
            </a:r>
            <a:r>
              <a:rPr lang="en-US" sz="3200">
                <a:solidFill>
                  <a:schemeClr val="tx2"/>
                </a:solidFill>
                <a:latin typeface="Times New Roman" pitchFamily="18" charset="0"/>
                <a:cs typeface="Times New Roman" pitchFamily="18" charset="0"/>
              </a:rPr>
              <a:t> (</a:t>
            </a:r>
            <a:r>
              <a:rPr lang="en-US" sz="3200">
                <a:solidFill>
                  <a:schemeClr val="tx2"/>
                </a:solidFill>
              </a:rPr>
              <a:t>CMS) Rule Changes: 1 October 2008</a:t>
            </a:r>
          </a:p>
        </p:txBody>
      </p:sp>
      <p:sp>
        <p:nvSpPr>
          <p:cNvPr id="1981443" name="Rectangle 3"/>
          <p:cNvSpPr>
            <a:spLocks noChangeArrowheads="1"/>
          </p:cNvSpPr>
          <p:nvPr/>
        </p:nvSpPr>
        <p:spPr bwMode="auto">
          <a:xfrm>
            <a:off x="260350" y="1524000"/>
            <a:ext cx="9753600" cy="5200650"/>
          </a:xfrm>
          <a:prstGeom prst="rect">
            <a:avLst/>
          </a:prstGeom>
          <a:noFill/>
          <a:ln w="9525">
            <a:noFill/>
            <a:miter lim="800000"/>
            <a:headEnd/>
            <a:tailEnd/>
          </a:ln>
          <a:effectLst/>
        </p:spPr>
        <p:txBody>
          <a:bodyPr/>
          <a:lstStyle/>
          <a:p>
            <a:pPr marL="342900" indent="-342900">
              <a:spcBef>
                <a:spcPct val="30000"/>
              </a:spcBef>
              <a:spcAft>
                <a:spcPct val="35000"/>
              </a:spcAft>
              <a:buFontTx/>
              <a:buChar char="•"/>
            </a:pPr>
            <a:r>
              <a:rPr lang="en-US" sz="3200" dirty="0">
                <a:solidFill>
                  <a:srgbClr val="FFFF00"/>
                </a:solidFill>
                <a:cs typeface="Times New Roman" pitchFamily="18" charset="0"/>
              </a:rPr>
              <a:t>CMS now holds U.S. hospitals accountable for not preventing certain hospital-acquired complications </a:t>
            </a:r>
            <a:endParaRPr lang="en-US" sz="3200" dirty="0">
              <a:solidFill>
                <a:srgbClr val="FFFF00"/>
              </a:solidFill>
            </a:endParaRPr>
          </a:p>
          <a:p>
            <a:pPr marL="342900" indent="-342900">
              <a:spcBef>
                <a:spcPct val="30000"/>
              </a:spcBef>
              <a:spcAft>
                <a:spcPct val="35000"/>
              </a:spcAft>
              <a:buFontTx/>
              <a:buChar char="•"/>
            </a:pPr>
            <a:r>
              <a:rPr lang="en-US" sz="3200" dirty="0">
                <a:solidFill>
                  <a:srgbClr val="FFFF00"/>
                </a:solidFill>
              </a:rPr>
              <a:t>CMS required to choose at least 2 conditions that: </a:t>
            </a:r>
          </a:p>
          <a:p>
            <a:pPr marL="742950" lvl="1" indent="-285750">
              <a:spcBef>
                <a:spcPct val="30000"/>
              </a:spcBef>
              <a:spcAft>
                <a:spcPct val="35000"/>
              </a:spcAft>
              <a:buFontTx/>
              <a:buChar char="–"/>
            </a:pPr>
            <a:r>
              <a:rPr lang="en-US" sz="3200" dirty="0">
                <a:solidFill>
                  <a:srgbClr val="FFFF00"/>
                </a:solidFill>
              </a:rPr>
              <a:t>are high cost and/or high volume; and</a:t>
            </a:r>
          </a:p>
          <a:p>
            <a:pPr marL="742950" lvl="1" indent="-285750">
              <a:spcBef>
                <a:spcPct val="30000"/>
              </a:spcBef>
              <a:spcAft>
                <a:spcPct val="35000"/>
              </a:spcAft>
              <a:buFontTx/>
              <a:buChar char="–"/>
            </a:pPr>
            <a:r>
              <a:rPr lang="en-US" sz="3200" dirty="0">
                <a:solidFill>
                  <a:srgbClr val="FFFF00"/>
                </a:solidFill>
              </a:rPr>
              <a:t>could </a:t>
            </a:r>
            <a:r>
              <a:rPr lang="en-US" sz="3200" i="1" dirty="0">
                <a:solidFill>
                  <a:srgbClr val="FFFF00"/>
                </a:solidFill>
              </a:rPr>
              <a:t>reasonably</a:t>
            </a:r>
            <a:r>
              <a:rPr lang="en-US" sz="3200" dirty="0">
                <a:solidFill>
                  <a:srgbClr val="FFFF00"/>
                </a:solidFill>
              </a:rPr>
              <a:t> have been prevented through the application of evidence-based guidelines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1042" name="Rectangle 2"/>
          <p:cNvSpPr>
            <a:spLocks noChangeArrowheads="1"/>
          </p:cNvSpPr>
          <p:nvPr/>
        </p:nvSpPr>
        <p:spPr bwMode="auto">
          <a:xfrm>
            <a:off x="258763" y="0"/>
            <a:ext cx="10028237" cy="1143000"/>
          </a:xfrm>
          <a:prstGeom prst="rect">
            <a:avLst/>
          </a:prstGeom>
          <a:noFill/>
          <a:ln w="9525">
            <a:noFill/>
            <a:miter lim="800000"/>
            <a:headEnd/>
            <a:tailEnd/>
          </a:ln>
          <a:effectLst/>
        </p:spPr>
        <p:txBody>
          <a:bodyPr anchor="ctr"/>
          <a:lstStyle/>
          <a:p>
            <a:pPr algn="ctr"/>
            <a:r>
              <a:rPr lang="en-US" sz="4000">
                <a:solidFill>
                  <a:schemeClr val="tx2"/>
                </a:solidFill>
              </a:rPr>
              <a:t>CMS Chose More Than 2 Conditions</a:t>
            </a:r>
          </a:p>
        </p:txBody>
      </p:sp>
      <p:sp>
        <p:nvSpPr>
          <p:cNvPr id="2391043" name="Text Box 3"/>
          <p:cNvSpPr txBox="1">
            <a:spLocks noChangeArrowheads="1"/>
          </p:cNvSpPr>
          <p:nvPr/>
        </p:nvSpPr>
        <p:spPr bwMode="auto">
          <a:xfrm>
            <a:off x="571500" y="1123950"/>
            <a:ext cx="9715500" cy="6154738"/>
          </a:xfrm>
          <a:prstGeom prst="rect">
            <a:avLst/>
          </a:prstGeom>
          <a:noFill/>
          <a:ln w="9525">
            <a:noFill/>
            <a:miter lim="800000"/>
            <a:headEnd/>
            <a:tailEnd/>
          </a:ln>
          <a:effectLst/>
        </p:spPr>
        <p:txBody>
          <a:bodyPr>
            <a:spAutoFit/>
          </a:bodyPr>
          <a:lstStyle/>
          <a:p>
            <a:pPr marL="457200" indent="-457200">
              <a:lnSpc>
                <a:spcPct val="95000"/>
              </a:lnSpc>
              <a:spcBef>
                <a:spcPct val="15000"/>
              </a:spcBef>
              <a:spcAft>
                <a:spcPct val="15000"/>
              </a:spcAft>
              <a:buFontTx/>
              <a:buChar char="•"/>
            </a:pPr>
            <a:r>
              <a:rPr lang="en-US" sz="2800" dirty="0">
                <a:solidFill>
                  <a:srgbClr val="FFFF00"/>
                </a:solidFill>
              </a:rPr>
              <a:t>Catheter-associated UTI</a:t>
            </a:r>
          </a:p>
          <a:p>
            <a:pPr marL="457200" indent="-457200">
              <a:lnSpc>
                <a:spcPct val="95000"/>
              </a:lnSpc>
              <a:spcBef>
                <a:spcPct val="15000"/>
              </a:spcBef>
              <a:spcAft>
                <a:spcPct val="15000"/>
              </a:spcAft>
              <a:buFontTx/>
              <a:buChar char="•"/>
            </a:pPr>
            <a:r>
              <a:rPr lang="en-US" sz="2800" dirty="0">
                <a:solidFill>
                  <a:srgbClr val="FFFF00"/>
                </a:solidFill>
              </a:rPr>
              <a:t>Vascular catheter-associated infection</a:t>
            </a:r>
          </a:p>
          <a:p>
            <a:pPr marL="457200" indent="-457200">
              <a:lnSpc>
                <a:spcPct val="95000"/>
              </a:lnSpc>
              <a:spcBef>
                <a:spcPct val="15000"/>
              </a:spcBef>
              <a:spcAft>
                <a:spcPct val="15000"/>
              </a:spcAft>
              <a:buFontTx/>
              <a:buChar char="•"/>
            </a:pPr>
            <a:r>
              <a:rPr lang="en-US" sz="2800" dirty="0">
                <a:solidFill>
                  <a:srgbClr val="FFFF00"/>
                </a:solidFill>
              </a:rPr>
              <a:t>Retained object during surgery</a:t>
            </a:r>
          </a:p>
          <a:p>
            <a:pPr marL="457200" indent="-457200">
              <a:lnSpc>
                <a:spcPct val="95000"/>
              </a:lnSpc>
              <a:spcBef>
                <a:spcPct val="15000"/>
              </a:spcBef>
              <a:spcAft>
                <a:spcPct val="15000"/>
              </a:spcAft>
              <a:buFontTx/>
              <a:buChar char="•"/>
            </a:pPr>
            <a:r>
              <a:rPr lang="en-US" sz="2800" dirty="0">
                <a:solidFill>
                  <a:srgbClr val="FFFF00"/>
                </a:solidFill>
              </a:rPr>
              <a:t>Air embolism</a:t>
            </a:r>
          </a:p>
          <a:p>
            <a:pPr marL="457200" indent="-457200">
              <a:lnSpc>
                <a:spcPct val="95000"/>
              </a:lnSpc>
              <a:spcBef>
                <a:spcPct val="15000"/>
              </a:spcBef>
              <a:spcAft>
                <a:spcPct val="15000"/>
              </a:spcAft>
              <a:buFontTx/>
              <a:buChar char="•"/>
            </a:pPr>
            <a:r>
              <a:rPr lang="en-US" sz="2800" dirty="0">
                <a:solidFill>
                  <a:srgbClr val="FFFF00"/>
                </a:solidFill>
              </a:rPr>
              <a:t>Blood incompatibility</a:t>
            </a:r>
          </a:p>
          <a:p>
            <a:pPr marL="457200" indent="-457200">
              <a:lnSpc>
                <a:spcPct val="95000"/>
              </a:lnSpc>
              <a:spcBef>
                <a:spcPct val="15000"/>
              </a:spcBef>
              <a:spcAft>
                <a:spcPct val="15000"/>
              </a:spcAft>
              <a:buFontTx/>
              <a:buChar char="•"/>
            </a:pPr>
            <a:r>
              <a:rPr lang="en-US" sz="2800" dirty="0">
                <a:solidFill>
                  <a:srgbClr val="FFFF00"/>
                </a:solidFill>
              </a:rPr>
              <a:t>Pressure ulcers</a:t>
            </a:r>
          </a:p>
          <a:p>
            <a:pPr marL="457200" indent="-457200">
              <a:lnSpc>
                <a:spcPct val="95000"/>
              </a:lnSpc>
              <a:spcBef>
                <a:spcPct val="15000"/>
              </a:spcBef>
              <a:spcAft>
                <a:spcPct val="15000"/>
              </a:spcAft>
              <a:buFontTx/>
              <a:buChar char="•"/>
            </a:pPr>
            <a:r>
              <a:rPr lang="en-US" sz="2800" dirty="0">
                <a:solidFill>
                  <a:srgbClr val="FFFF00"/>
                </a:solidFill>
              </a:rPr>
              <a:t>Surgical Site Infections after certain surgical procedures</a:t>
            </a:r>
          </a:p>
          <a:p>
            <a:pPr marL="457200" indent="-457200">
              <a:lnSpc>
                <a:spcPct val="95000"/>
              </a:lnSpc>
              <a:spcBef>
                <a:spcPct val="15000"/>
              </a:spcBef>
              <a:spcAft>
                <a:spcPct val="15000"/>
              </a:spcAft>
              <a:buFontTx/>
              <a:buChar char="•"/>
            </a:pPr>
            <a:r>
              <a:rPr lang="en-US" sz="2800" dirty="0">
                <a:solidFill>
                  <a:srgbClr val="FFFF00"/>
                </a:solidFill>
              </a:rPr>
              <a:t>Falls and Trauma</a:t>
            </a:r>
          </a:p>
          <a:p>
            <a:pPr marL="457200" indent="-457200">
              <a:lnSpc>
                <a:spcPct val="95000"/>
              </a:lnSpc>
              <a:spcBef>
                <a:spcPct val="15000"/>
              </a:spcBef>
              <a:spcAft>
                <a:spcPct val="15000"/>
              </a:spcAft>
              <a:buFontTx/>
              <a:buChar char="•"/>
            </a:pPr>
            <a:r>
              <a:rPr lang="en-US" sz="2800" dirty="0">
                <a:solidFill>
                  <a:srgbClr val="FFFF00"/>
                </a:solidFill>
              </a:rPr>
              <a:t>Manifestations of Poor </a:t>
            </a:r>
            <a:r>
              <a:rPr lang="en-US" sz="2800" dirty="0" err="1">
                <a:solidFill>
                  <a:srgbClr val="FFFF00"/>
                </a:solidFill>
              </a:rPr>
              <a:t>Glycemic</a:t>
            </a:r>
            <a:r>
              <a:rPr lang="en-US" sz="2800" dirty="0">
                <a:solidFill>
                  <a:srgbClr val="FFFF00"/>
                </a:solidFill>
              </a:rPr>
              <a:t> Control</a:t>
            </a:r>
          </a:p>
          <a:p>
            <a:pPr marL="457200" indent="-457200">
              <a:lnSpc>
                <a:spcPct val="95000"/>
              </a:lnSpc>
              <a:spcBef>
                <a:spcPct val="15000"/>
              </a:spcBef>
              <a:spcAft>
                <a:spcPct val="15000"/>
              </a:spcAft>
              <a:buFontTx/>
              <a:buChar char="•"/>
            </a:pPr>
            <a:r>
              <a:rPr lang="en-US" sz="2800" dirty="0">
                <a:solidFill>
                  <a:srgbClr val="FFFF00"/>
                </a:solidFill>
              </a:rPr>
              <a:t>DVT or PE following certain orthopedic surgeries</a:t>
            </a:r>
          </a:p>
          <a:p>
            <a:pPr marL="457200" indent="-457200"/>
            <a:endParaRPr lang="en-US" sz="2800" dirty="0"/>
          </a:p>
          <a:p>
            <a:pPr marL="457200" indent="-457200"/>
            <a:r>
              <a:rPr lang="en-US" dirty="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ChangeArrowheads="1"/>
          </p:cNvSpPr>
          <p:nvPr/>
        </p:nvSpPr>
        <p:spPr bwMode="auto">
          <a:xfrm>
            <a:off x="239713" y="38100"/>
            <a:ext cx="10028237" cy="1143000"/>
          </a:xfrm>
          <a:prstGeom prst="rect">
            <a:avLst/>
          </a:prstGeom>
          <a:noFill/>
          <a:ln w="9525">
            <a:noFill/>
            <a:miter lim="800000"/>
            <a:headEnd/>
            <a:tailEnd/>
          </a:ln>
          <a:effectLst/>
        </p:spPr>
        <p:txBody>
          <a:bodyPr anchor="ctr"/>
          <a:lstStyle/>
          <a:p>
            <a:pPr algn="ctr"/>
            <a:r>
              <a:rPr lang="en-US" sz="4000">
                <a:solidFill>
                  <a:schemeClr val="tx2"/>
                </a:solidFill>
              </a:rPr>
              <a:t>Cost Implications of CMS Rule Change</a:t>
            </a:r>
          </a:p>
        </p:txBody>
      </p:sp>
      <p:sp>
        <p:nvSpPr>
          <p:cNvPr id="1596419" name="Text Box 3"/>
          <p:cNvSpPr txBox="1">
            <a:spLocks noChangeArrowheads="1"/>
          </p:cNvSpPr>
          <p:nvPr/>
        </p:nvSpPr>
        <p:spPr bwMode="auto">
          <a:xfrm>
            <a:off x="438150" y="1104900"/>
            <a:ext cx="9620250" cy="7092950"/>
          </a:xfrm>
          <a:prstGeom prst="rect">
            <a:avLst/>
          </a:prstGeom>
          <a:noFill/>
          <a:ln w="9525">
            <a:noFill/>
            <a:miter lim="800000"/>
            <a:headEnd/>
            <a:tailEnd/>
          </a:ln>
          <a:effectLst/>
        </p:spPr>
        <p:txBody>
          <a:bodyPr>
            <a:spAutoFit/>
          </a:bodyPr>
          <a:lstStyle/>
          <a:p>
            <a:pPr>
              <a:lnSpc>
                <a:spcPct val="95000"/>
              </a:lnSpc>
              <a:spcBef>
                <a:spcPct val="30000"/>
              </a:spcBef>
              <a:spcAft>
                <a:spcPct val="30000"/>
              </a:spcAft>
            </a:pPr>
            <a:r>
              <a:rPr lang="en-US" sz="2800" dirty="0">
                <a:solidFill>
                  <a:srgbClr val="FFFF00"/>
                </a:solidFill>
              </a:rPr>
              <a:t> </a:t>
            </a:r>
            <a:r>
              <a:rPr lang="en-US" sz="2800" u="sng" dirty="0">
                <a:solidFill>
                  <a:srgbClr val="FFFF00"/>
                </a:solidFill>
              </a:rPr>
              <a:t>University of Michigan patient with pneumonia</a:t>
            </a:r>
            <a:r>
              <a:rPr lang="en-US" sz="2800" dirty="0">
                <a:solidFill>
                  <a:srgbClr val="FFFF00"/>
                </a:solidFill>
              </a:rPr>
              <a:t>:</a:t>
            </a:r>
          </a:p>
          <a:p>
            <a:pPr>
              <a:lnSpc>
                <a:spcPct val="95000"/>
              </a:lnSpc>
              <a:spcBef>
                <a:spcPct val="30000"/>
              </a:spcBef>
              <a:spcAft>
                <a:spcPct val="30000"/>
              </a:spcAft>
              <a:buFontTx/>
              <a:buChar char="•"/>
            </a:pPr>
            <a:r>
              <a:rPr lang="en-US" sz="2800" dirty="0">
                <a:solidFill>
                  <a:srgbClr val="FFFF00"/>
                </a:solidFill>
              </a:rPr>
              <a:t> Without complication or </a:t>
            </a:r>
            <a:r>
              <a:rPr lang="en-US" sz="2800" dirty="0" err="1">
                <a:solidFill>
                  <a:srgbClr val="FFFF00"/>
                </a:solidFill>
              </a:rPr>
              <a:t>comorbidity</a:t>
            </a:r>
            <a:r>
              <a:rPr lang="en-US" sz="2800" dirty="0">
                <a:solidFill>
                  <a:srgbClr val="FFFF00"/>
                </a:solidFill>
              </a:rPr>
              <a:t> (CC): $6899</a:t>
            </a:r>
          </a:p>
          <a:p>
            <a:pPr>
              <a:lnSpc>
                <a:spcPct val="95000"/>
              </a:lnSpc>
              <a:spcBef>
                <a:spcPct val="30000"/>
              </a:spcBef>
              <a:spcAft>
                <a:spcPct val="30000"/>
              </a:spcAft>
              <a:buFontTx/>
              <a:buChar char="•"/>
            </a:pPr>
            <a:r>
              <a:rPr lang="en-US" sz="2800" dirty="0">
                <a:solidFill>
                  <a:srgbClr val="FFFF00"/>
                </a:solidFill>
              </a:rPr>
              <a:t> With CA-UTI (CC): $8495 (~$1600 more)</a:t>
            </a:r>
          </a:p>
          <a:p>
            <a:pPr lvl="1">
              <a:lnSpc>
                <a:spcPct val="95000"/>
              </a:lnSpc>
              <a:spcBef>
                <a:spcPct val="30000"/>
              </a:spcBef>
              <a:spcAft>
                <a:spcPct val="30000"/>
              </a:spcAft>
              <a:buFontTx/>
              <a:buChar char="•"/>
            </a:pPr>
            <a:endParaRPr lang="en-US" sz="2800" dirty="0">
              <a:solidFill>
                <a:srgbClr val="FFFF00"/>
              </a:solidFill>
            </a:endParaRPr>
          </a:p>
          <a:p>
            <a:pPr>
              <a:lnSpc>
                <a:spcPct val="95000"/>
              </a:lnSpc>
              <a:spcBef>
                <a:spcPct val="30000"/>
              </a:spcBef>
              <a:spcAft>
                <a:spcPct val="30000"/>
              </a:spcAft>
            </a:pPr>
            <a:r>
              <a:rPr lang="en-US" sz="2800" dirty="0">
                <a:solidFill>
                  <a:srgbClr val="FFFF00"/>
                </a:solidFill>
              </a:rPr>
              <a:t> </a:t>
            </a:r>
            <a:r>
              <a:rPr lang="en-US" sz="2800" u="sng" dirty="0">
                <a:solidFill>
                  <a:srgbClr val="FFFF00"/>
                </a:solidFill>
              </a:rPr>
              <a:t>University of Colorado patient with acute MI</a:t>
            </a:r>
            <a:r>
              <a:rPr lang="en-US" sz="2800" dirty="0">
                <a:solidFill>
                  <a:srgbClr val="FFFF00"/>
                </a:solidFill>
              </a:rPr>
              <a:t>:</a:t>
            </a:r>
          </a:p>
          <a:p>
            <a:pPr>
              <a:lnSpc>
                <a:spcPct val="95000"/>
              </a:lnSpc>
              <a:spcBef>
                <a:spcPct val="30000"/>
              </a:spcBef>
              <a:spcAft>
                <a:spcPct val="30000"/>
              </a:spcAft>
              <a:buFontTx/>
              <a:buChar char="•"/>
            </a:pPr>
            <a:r>
              <a:rPr lang="en-US" sz="2800" dirty="0">
                <a:solidFill>
                  <a:srgbClr val="FFFF00"/>
                </a:solidFill>
              </a:rPr>
              <a:t> Without CC: $5436</a:t>
            </a:r>
          </a:p>
          <a:p>
            <a:pPr>
              <a:lnSpc>
                <a:spcPct val="95000"/>
              </a:lnSpc>
              <a:spcBef>
                <a:spcPct val="30000"/>
              </a:spcBef>
              <a:spcAft>
                <a:spcPct val="30000"/>
              </a:spcAft>
              <a:buFontTx/>
              <a:buChar char="•"/>
            </a:pPr>
            <a:r>
              <a:rPr lang="en-US" sz="2800" dirty="0">
                <a:solidFill>
                  <a:srgbClr val="FFFF00"/>
                </a:solidFill>
              </a:rPr>
              <a:t> With CA-UTI (CC): $6721 (~$1300 more)</a:t>
            </a:r>
          </a:p>
          <a:p>
            <a:pPr>
              <a:lnSpc>
                <a:spcPct val="95000"/>
              </a:lnSpc>
              <a:spcBef>
                <a:spcPct val="30000"/>
              </a:spcBef>
              <a:spcAft>
                <a:spcPct val="30000"/>
              </a:spcAft>
            </a:pPr>
            <a:r>
              <a:rPr lang="en-US" sz="2800" dirty="0"/>
              <a:t>                  				            </a:t>
            </a:r>
            <a:r>
              <a:rPr lang="en-US" sz="1800" dirty="0"/>
              <a:t>(Wald and Kramer. JAMA  12/19/07)</a:t>
            </a:r>
          </a:p>
          <a:p>
            <a:pPr>
              <a:lnSpc>
                <a:spcPct val="95000"/>
              </a:lnSpc>
              <a:spcBef>
                <a:spcPct val="30000"/>
              </a:spcBef>
              <a:spcAft>
                <a:spcPct val="30000"/>
              </a:spcAft>
              <a:buFontTx/>
              <a:buChar char="•"/>
            </a:pPr>
            <a:endParaRPr lang="en-US" sz="1800" dirty="0"/>
          </a:p>
          <a:p>
            <a:pPr>
              <a:lnSpc>
                <a:spcPct val="95000"/>
              </a:lnSpc>
              <a:spcBef>
                <a:spcPct val="30000"/>
              </a:spcBef>
              <a:spcAft>
                <a:spcPct val="30000"/>
              </a:spcAft>
              <a:buFontTx/>
              <a:buChar char="•"/>
            </a:pPr>
            <a:endParaRPr lang="en-US" sz="2800" dirty="0"/>
          </a:p>
          <a:p>
            <a:pPr>
              <a:spcBef>
                <a:spcPct val="50000"/>
              </a:spcBef>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96419">
                                            <p:txEl>
                                              <p:pRg st="0" end="0"/>
                                            </p:txEl>
                                          </p:spTgt>
                                        </p:tgtEl>
                                        <p:attrNameLst>
                                          <p:attrName>style.visibility</p:attrName>
                                        </p:attrNameLst>
                                      </p:cBhvr>
                                      <p:to>
                                        <p:strVal val="visible"/>
                                      </p:to>
                                    </p:set>
                                    <p:animEffect transition="in" filter="wipe(left)">
                                      <p:cBhvr>
                                        <p:cTn id="7" dur="500"/>
                                        <p:tgtEl>
                                          <p:spTgt spid="1596419">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596419">
                                            <p:txEl>
                                              <p:pRg st="1" end="1"/>
                                            </p:txEl>
                                          </p:spTgt>
                                        </p:tgtEl>
                                        <p:attrNameLst>
                                          <p:attrName>style.visibility</p:attrName>
                                        </p:attrNameLst>
                                      </p:cBhvr>
                                      <p:to>
                                        <p:strVal val="visible"/>
                                      </p:to>
                                    </p:set>
                                    <p:animEffect transition="in" filter="wipe(left)">
                                      <p:cBhvr>
                                        <p:cTn id="10" dur="500"/>
                                        <p:tgtEl>
                                          <p:spTgt spid="1596419">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596419">
                                            <p:txEl>
                                              <p:pRg st="2" end="2"/>
                                            </p:txEl>
                                          </p:spTgt>
                                        </p:tgtEl>
                                        <p:attrNameLst>
                                          <p:attrName>style.visibility</p:attrName>
                                        </p:attrNameLst>
                                      </p:cBhvr>
                                      <p:to>
                                        <p:strVal val="visible"/>
                                      </p:to>
                                    </p:set>
                                    <p:animEffect transition="in" filter="wipe(left)">
                                      <p:cBhvr>
                                        <p:cTn id="13" dur="500"/>
                                        <p:tgtEl>
                                          <p:spTgt spid="159641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96419">
                                            <p:txEl>
                                              <p:pRg st="4" end="4"/>
                                            </p:txEl>
                                          </p:spTgt>
                                        </p:tgtEl>
                                        <p:attrNameLst>
                                          <p:attrName>style.visibility</p:attrName>
                                        </p:attrNameLst>
                                      </p:cBhvr>
                                      <p:to>
                                        <p:strVal val="visible"/>
                                      </p:to>
                                    </p:set>
                                    <p:animEffect transition="in" filter="wipe(left)">
                                      <p:cBhvr>
                                        <p:cTn id="18" dur="500"/>
                                        <p:tgtEl>
                                          <p:spTgt spid="1596419">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596419">
                                            <p:txEl>
                                              <p:pRg st="5" end="5"/>
                                            </p:txEl>
                                          </p:spTgt>
                                        </p:tgtEl>
                                        <p:attrNameLst>
                                          <p:attrName>style.visibility</p:attrName>
                                        </p:attrNameLst>
                                      </p:cBhvr>
                                      <p:to>
                                        <p:strVal val="visible"/>
                                      </p:to>
                                    </p:set>
                                    <p:animEffect transition="in" filter="wipe(left)">
                                      <p:cBhvr>
                                        <p:cTn id="21" dur="500"/>
                                        <p:tgtEl>
                                          <p:spTgt spid="1596419">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596419">
                                            <p:txEl>
                                              <p:pRg st="6" end="6"/>
                                            </p:txEl>
                                          </p:spTgt>
                                        </p:tgtEl>
                                        <p:attrNameLst>
                                          <p:attrName>style.visibility</p:attrName>
                                        </p:attrNameLst>
                                      </p:cBhvr>
                                      <p:to>
                                        <p:strVal val="visible"/>
                                      </p:to>
                                    </p:set>
                                    <p:animEffect transition="in" filter="wipe(left)">
                                      <p:cBhvr>
                                        <p:cTn id="24" dur="500"/>
                                        <p:tgtEl>
                                          <p:spTgt spid="1596419">
                                            <p:txEl>
                                              <p:pRg st="6" end="6"/>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596419">
                                            <p:txEl>
                                              <p:pRg st="7" end="7"/>
                                            </p:txEl>
                                          </p:spTgt>
                                        </p:tgtEl>
                                        <p:attrNameLst>
                                          <p:attrName>style.visibility</p:attrName>
                                        </p:attrNameLst>
                                      </p:cBhvr>
                                      <p:to>
                                        <p:strVal val="visible"/>
                                      </p:to>
                                    </p:set>
                                    <p:animEffect transition="in" filter="wipe(left)">
                                      <p:cBhvr>
                                        <p:cTn id="27" dur="500"/>
                                        <p:tgtEl>
                                          <p:spTgt spid="15964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808080"/>
        </a:dk1>
        <a:lt1>
          <a:srgbClr val="FFFF66"/>
        </a:lt1>
        <a:dk2>
          <a:srgbClr val="333399"/>
        </a:dk2>
        <a:lt2>
          <a:srgbClr val="FFFFFF"/>
        </a:lt2>
        <a:accent1>
          <a:srgbClr val="33CCCC"/>
        </a:accent1>
        <a:accent2>
          <a:srgbClr val="3333CC"/>
        </a:accent2>
        <a:accent3>
          <a:srgbClr val="ADADCA"/>
        </a:accent3>
        <a:accent4>
          <a:srgbClr val="DADA56"/>
        </a:accent4>
        <a:accent5>
          <a:srgbClr val="ADE2E2"/>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34971</TotalTime>
  <Words>3661</Words>
  <Application>Microsoft Office PowerPoint</Application>
  <PresentationFormat>35mm Slides</PresentationFormat>
  <Paragraphs>436</Paragraphs>
  <Slides>59</Slides>
  <Notes>35</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59</vt:i4>
      </vt:variant>
    </vt:vector>
  </HeadingPairs>
  <TitlesOfParts>
    <vt:vector size="66" baseType="lpstr">
      <vt:lpstr>Default Design</vt:lpstr>
      <vt:lpstr>Photo Editor Photo</vt:lpstr>
      <vt:lpstr>Bitmap Image</vt:lpstr>
      <vt:lpstr>Clip</vt:lpstr>
      <vt:lpstr>Chart</vt:lpstr>
      <vt:lpstr>Document</vt:lpstr>
      <vt:lpstr>Acrobat Document</vt:lpstr>
      <vt:lpstr>Preventing Catheter-Associated Urinary Tract Infection: Translating Research into Practice</vt:lpstr>
      <vt:lpstr>Healthcare-Associated Infection (HAI)</vt:lpstr>
      <vt:lpstr>Overview</vt:lpstr>
      <vt:lpstr>Urinary Catheter-Related Infection:  Background</vt:lpstr>
      <vt:lpstr>Slide 5</vt:lpstr>
      <vt:lpstr>Slide 6</vt:lpstr>
      <vt:lpstr>Slide 7</vt:lpstr>
      <vt:lpstr>Slide 8</vt:lpstr>
      <vt:lpstr>Slide 9</vt:lpstr>
      <vt:lpstr>Urinary Catheter-Related Infection:  Pathophysiology</vt:lpstr>
      <vt:lpstr>Urinary Catheter-related Infection:  Pathophysiology</vt:lpstr>
      <vt:lpstr>Slide 12</vt:lpstr>
      <vt:lpstr>Catheter-Associated Urinary Tract Infection</vt:lpstr>
      <vt:lpstr>Prevention of Catheter-Associated UTI</vt:lpstr>
      <vt:lpstr>UTI Prevention Rule #1:  Make Sure the Patient Really Needs the Catheter</vt:lpstr>
      <vt:lpstr>One Reason Catheters Are Used Inappropriately</vt:lpstr>
      <vt:lpstr>Prevention of Catheter-Associated UTI</vt:lpstr>
      <vt:lpstr>Use Proper Aseptic Technique for Catheter Insertion</vt:lpstr>
      <vt:lpstr>Prevention of Catheter-Associated UTI</vt:lpstr>
      <vt:lpstr>Early Removal of Indwelling Catheters:  Summary of the Evidence</vt:lpstr>
      <vt:lpstr>Prevention of Catheter-Associated UTI</vt:lpstr>
      <vt:lpstr>Prevention of CAUTI using Antimicrobial Catheters</vt:lpstr>
      <vt:lpstr>Cochrane Review of Antimicrobial Catheters (Schumm &amp; Lam. Cochrane Database 2008) </vt:lpstr>
      <vt:lpstr>Other Methods for Preventing CA-UTI</vt:lpstr>
      <vt:lpstr>Recent Guidelines on CAUTI Prevention</vt:lpstr>
      <vt:lpstr>Slide 26</vt:lpstr>
      <vt:lpstr>Slide 27</vt:lpstr>
      <vt:lpstr>Slide 28</vt:lpstr>
      <vt:lpstr>Slide 29</vt:lpstr>
      <vt:lpstr>CA-UTI Prevention: Concise Summary of Recommendations </vt:lpstr>
      <vt:lpstr>Overview</vt:lpstr>
      <vt:lpstr>Slide 32</vt:lpstr>
      <vt:lpstr>Urinary Catheter-Related Infection Prevention Practices</vt:lpstr>
      <vt:lpstr>Slide 34</vt:lpstr>
      <vt:lpstr>Slide 35</vt:lpstr>
      <vt:lpstr>Consistently Using Evidence-Based Practices Remains a Challenge… </vt:lpstr>
      <vt:lpstr>Hand Hygiene Compliance in  Healthcare Workers  (Erasmus et al. Infect Control Hosp Epidemiol March 2010) </vt:lpstr>
      <vt:lpstr>Given this Gap Between What Should Be Done and What Is Done…</vt:lpstr>
      <vt:lpstr>Once discoveries are made, how can we better implement evidence-based practices in infection prevention? </vt:lpstr>
      <vt:lpstr>Why Are Some Hospitals Better than Others in Preventing Infection?</vt:lpstr>
      <vt:lpstr>Why Use Qualitative Methods?</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Key Behaviors of Effective Infection Prevention Leaders  </vt:lpstr>
      <vt:lpstr>Slide 55</vt:lpstr>
      <vt:lpstr>Slide 56</vt:lpstr>
      <vt:lpstr>Slide 57</vt:lpstr>
      <vt:lpstr>Overview</vt:lpstr>
      <vt:lpstr>Slide 59</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Antiseptic-impregnated catheters: Is the Juice Worth the Squeeze?</dc:title>
  <dc:creator>David L. Veenstra</dc:creator>
  <cp:lastModifiedBy>saint</cp:lastModifiedBy>
  <cp:revision>551</cp:revision>
  <cp:lastPrinted>2001-03-20T22:46:08Z</cp:lastPrinted>
  <dcterms:created xsi:type="dcterms:W3CDTF">1998-12-25T07:44:10Z</dcterms:created>
  <dcterms:modified xsi:type="dcterms:W3CDTF">2010-12-21T14:34:57Z</dcterms:modified>
</cp:coreProperties>
</file>